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embeddedFontLst>
    <p:embeddedFont>
      <p:font typeface="Gill Sans" panose="020B0502020104020203" pitchFamily="34" charset="-79"/>
      <p:regular r:id="rId19"/>
      <p:bold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3" roundtripDataSignature="AMtx7mg2lI2ES5IuFE/NBB41Ca6H35cv5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63"/>
  </p:normalViewPr>
  <p:slideViewPr>
    <p:cSldViewPr snapToGrid="0" snapToObjects="1">
      <p:cViewPr varScale="1">
        <p:scale>
          <a:sx n="117" d="100"/>
          <a:sy n="117" d="100"/>
        </p:scale>
        <p:origin x="36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maybe add in more CAD models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add picture</a:t>
            </a:r>
            <a:endParaRPr/>
          </a:p>
        </p:txBody>
      </p:sp>
      <p:sp>
        <p:nvSpPr>
          <p:cNvPr id="195" name="Google Shape;19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Backup slides: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ConOps diagram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Dynamic soaring</a:t>
            </a:r>
            <a:endParaRPr/>
          </a:p>
        </p:txBody>
      </p:sp>
      <p:sp>
        <p:nvSpPr>
          <p:cNvPr id="106" name="Google Shape;10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1"/>
          <p:cNvSpPr txBox="1">
            <a:spLocks noGrp="1"/>
          </p:cNvSpPr>
          <p:nvPr>
            <p:ph type="ctrTitle"/>
          </p:nvPr>
        </p:nvSpPr>
        <p:spPr>
          <a:xfrm>
            <a:off x="1524000" y="1033272"/>
            <a:ext cx="9144000" cy="2478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ill Sans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1"/>
          <p:cNvSpPr txBox="1">
            <a:spLocks noGrp="1"/>
          </p:cNvSpPr>
          <p:nvPr>
            <p:ph type="subTitle" idx="1"/>
          </p:nvPr>
        </p:nvSpPr>
        <p:spPr>
          <a:xfrm>
            <a:off x="1524000" y="3822192"/>
            <a:ext cx="9144000" cy="1435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ctr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cap="none">
                <a:solidFill>
                  <a:schemeClr val="dk1"/>
                </a:solidFill>
              </a:defRPr>
            </a:lvl1pPr>
            <a:lvl2pPr lvl="1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" name="Google Shape;16;p21"/>
          <p:cNvSpPr txBox="1">
            <a:spLocks noGrp="1"/>
          </p:cNvSpPr>
          <p:nvPr>
            <p:ph type="dt" idx="10"/>
          </p:nvPr>
        </p:nvSpPr>
        <p:spPr>
          <a:xfrm>
            <a:off x="7909560" y="6409944"/>
            <a:ext cx="3703320" cy="448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1"/>
          <p:cNvSpPr txBox="1">
            <a:spLocks noGrp="1"/>
          </p:cNvSpPr>
          <p:nvPr>
            <p:ph type="ftr" idx="11"/>
          </p:nvPr>
        </p:nvSpPr>
        <p:spPr>
          <a:xfrm rot="5400000">
            <a:off x="-1828800" y="1911096"/>
            <a:ext cx="4114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1"/>
          <p:cNvSpPr txBox="1">
            <a:spLocks noGrp="1"/>
          </p:cNvSpPr>
          <p:nvPr>
            <p:ph type="sldNum" idx="12"/>
          </p:nvPr>
        </p:nvSpPr>
        <p:spPr>
          <a:xfrm>
            <a:off x="11667744" y="6409944"/>
            <a:ext cx="438912" cy="448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0"/>
          <p:cNvSpPr txBox="1">
            <a:spLocks noGrp="1"/>
          </p:cNvSpPr>
          <p:nvPr>
            <p:ph type="title"/>
          </p:nvPr>
        </p:nvSpPr>
        <p:spPr>
          <a:xfrm>
            <a:off x="1371600" y="795528"/>
            <a:ext cx="10241280" cy="123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0"/>
          <p:cNvSpPr txBox="1">
            <a:spLocks noGrp="1"/>
          </p:cNvSpPr>
          <p:nvPr>
            <p:ph type="body" idx="1"/>
          </p:nvPr>
        </p:nvSpPr>
        <p:spPr>
          <a:xfrm rot="5400000">
            <a:off x="4512564" y="-1028700"/>
            <a:ext cx="3959352" cy="10241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30"/>
          <p:cNvSpPr txBox="1">
            <a:spLocks noGrp="1"/>
          </p:cNvSpPr>
          <p:nvPr>
            <p:ph type="dt" idx="10"/>
          </p:nvPr>
        </p:nvSpPr>
        <p:spPr>
          <a:xfrm>
            <a:off x="7909560" y="6409944"/>
            <a:ext cx="3703320" cy="448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0"/>
          <p:cNvSpPr txBox="1">
            <a:spLocks noGrp="1"/>
          </p:cNvSpPr>
          <p:nvPr>
            <p:ph type="ftr" idx="11"/>
          </p:nvPr>
        </p:nvSpPr>
        <p:spPr>
          <a:xfrm rot="5400000">
            <a:off x="-1828800" y="1911096"/>
            <a:ext cx="4114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30"/>
          <p:cNvSpPr txBox="1">
            <a:spLocks noGrp="1"/>
          </p:cNvSpPr>
          <p:nvPr>
            <p:ph type="sldNum" idx="12"/>
          </p:nvPr>
        </p:nvSpPr>
        <p:spPr>
          <a:xfrm>
            <a:off x="11667744" y="6409944"/>
            <a:ext cx="438912" cy="448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1"/>
          <p:cNvSpPr txBox="1">
            <a:spLocks noGrp="1"/>
          </p:cNvSpPr>
          <p:nvPr>
            <p:ph type="title"/>
          </p:nvPr>
        </p:nvSpPr>
        <p:spPr>
          <a:xfrm rot="5400000">
            <a:off x="7614700" y="1949099"/>
            <a:ext cx="4849301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1"/>
          <p:cNvSpPr txBox="1">
            <a:spLocks noGrp="1"/>
          </p:cNvSpPr>
          <p:nvPr>
            <p:ph type="body" idx="1"/>
          </p:nvPr>
        </p:nvSpPr>
        <p:spPr>
          <a:xfrm rot="5400000">
            <a:off x="2286217" y="-598082"/>
            <a:ext cx="4849300" cy="7723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31"/>
          <p:cNvSpPr txBox="1">
            <a:spLocks noGrp="1"/>
          </p:cNvSpPr>
          <p:nvPr>
            <p:ph type="dt" idx="10"/>
          </p:nvPr>
        </p:nvSpPr>
        <p:spPr>
          <a:xfrm>
            <a:off x="7909560" y="6409944"/>
            <a:ext cx="3703320" cy="448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1"/>
          <p:cNvSpPr txBox="1">
            <a:spLocks noGrp="1"/>
          </p:cNvSpPr>
          <p:nvPr>
            <p:ph type="ftr" idx="11"/>
          </p:nvPr>
        </p:nvSpPr>
        <p:spPr>
          <a:xfrm rot="5400000">
            <a:off x="-1828800" y="1911096"/>
            <a:ext cx="4114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31"/>
          <p:cNvSpPr txBox="1">
            <a:spLocks noGrp="1"/>
          </p:cNvSpPr>
          <p:nvPr>
            <p:ph type="sldNum" idx="12"/>
          </p:nvPr>
        </p:nvSpPr>
        <p:spPr>
          <a:xfrm>
            <a:off x="11667744" y="6409944"/>
            <a:ext cx="438912" cy="448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2"/>
          <p:cNvSpPr txBox="1">
            <a:spLocks noGrp="1"/>
          </p:cNvSpPr>
          <p:nvPr>
            <p:ph type="title"/>
          </p:nvPr>
        </p:nvSpPr>
        <p:spPr>
          <a:xfrm>
            <a:off x="1371600" y="795528"/>
            <a:ext cx="10241280" cy="123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2"/>
          <p:cNvSpPr txBox="1">
            <a:spLocks noGrp="1"/>
          </p:cNvSpPr>
          <p:nvPr>
            <p:ph type="body" idx="1"/>
          </p:nvPr>
        </p:nvSpPr>
        <p:spPr>
          <a:xfrm>
            <a:off x="1371600" y="2112264"/>
            <a:ext cx="10241280" cy="3959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22"/>
          <p:cNvSpPr txBox="1">
            <a:spLocks noGrp="1"/>
          </p:cNvSpPr>
          <p:nvPr>
            <p:ph type="dt" idx="10"/>
          </p:nvPr>
        </p:nvSpPr>
        <p:spPr>
          <a:xfrm>
            <a:off x="7909560" y="6409944"/>
            <a:ext cx="3703320" cy="448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2"/>
          <p:cNvSpPr txBox="1">
            <a:spLocks noGrp="1"/>
          </p:cNvSpPr>
          <p:nvPr>
            <p:ph type="ftr" idx="11"/>
          </p:nvPr>
        </p:nvSpPr>
        <p:spPr>
          <a:xfrm rot="5400000">
            <a:off x="-1828800" y="1911096"/>
            <a:ext cx="4114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2"/>
          <p:cNvSpPr txBox="1">
            <a:spLocks noGrp="1"/>
          </p:cNvSpPr>
          <p:nvPr>
            <p:ph type="sldNum" idx="12"/>
          </p:nvPr>
        </p:nvSpPr>
        <p:spPr>
          <a:xfrm>
            <a:off x="11667744" y="6409944"/>
            <a:ext cx="438912" cy="448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3"/>
          <p:cNvSpPr txBox="1">
            <a:spLocks noGrp="1"/>
          </p:cNvSpPr>
          <p:nvPr>
            <p:ph type="title"/>
          </p:nvPr>
        </p:nvSpPr>
        <p:spPr>
          <a:xfrm>
            <a:off x="1371600" y="1709738"/>
            <a:ext cx="996696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ill Sans"/>
              <a:buNone/>
              <a:defRPr sz="4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3"/>
          <p:cNvSpPr txBox="1">
            <a:spLocks noGrp="1"/>
          </p:cNvSpPr>
          <p:nvPr>
            <p:ph type="body" idx="1"/>
          </p:nvPr>
        </p:nvSpPr>
        <p:spPr>
          <a:xfrm>
            <a:off x="1371600" y="4974336"/>
            <a:ext cx="9966961" cy="1115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cap="none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23"/>
          <p:cNvSpPr txBox="1">
            <a:spLocks noGrp="1"/>
          </p:cNvSpPr>
          <p:nvPr>
            <p:ph type="dt" idx="10"/>
          </p:nvPr>
        </p:nvSpPr>
        <p:spPr>
          <a:xfrm>
            <a:off x="7909560" y="6409944"/>
            <a:ext cx="3703320" cy="448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3"/>
          <p:cNvSpPr txBox="1">
            <a:spLocks noGrp="1"/>
          </p:cNvSpPr>
          <p:nvPr>
            <p:ph type="ftr" idx="11"/>
          </p:nvPr>
        </p:nvSpPr>
        <p:spPr>
          <a:xfrm rot="5400000">
            <a:off x="-1828800" y="1911096"/>
            <a:ext cx="4114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3"/>
          <p:cNvSpPr txBox="1">
            <a:spLocks noGrp="1"/>
          </p:cNvSpPr>
          <p:nvPr>
            <p:ph type="sldNum" idx="12"/>
          </p:nvPr>
        </p:nvSpPr>
        <p:spPr>
          <a:xfrm>
            <a:off x="11667744" y="6409944"/>
            <a:ext cx="438912" cy="448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4"/>
          <p:cNvSpPr txBox="1">
            <a:spLocks noGrp="1"/>
          </p:cNvSpPr>
          <p:nvPr>
            <p:ph type="title"/>
          </p:nvPr>
        </p:nvSpPr>
        <p:spPr>
          <a:xfrm>
            <a:off x="1371600" y="795528"/>
            <a:ext cx="10241280" cy="123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4"/>
          <p:cNvSpPr txBox="1">
            <a:spLocks noGrp="1"/>
          </p:cNvSpPr>
          <p:nvPr>
            <p:ph type="body" idx="1"/>
          </p:nvPr>
        </p:nvSpPr>
        <p:spPr>
          <a:xfrm>
            <a:off x="1371600" y="2112264"/>
            <a:ext cx="4846320" cy="3959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24"/>
          <p:cNvSpPr txBox="1">
            <a:spLocks noGrp="1"/>
          </p:cNvSpPr>
          <p:nvPr>
            <p:ph type="body" idx="2"/>
          </p:nvPr>
        </p:nvSpPr>
        <p:spPr>
          <a:xfrm>
            <a:off x="6766560" y="2112265"/>
            <a:ext cx="4846320" cy="3959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24"/>
          <p:cNvSpPr txBox="1">
            <a:spLocks noGrp="1"/>
          </p:cNvSpPr>
          <p:nvPr>
            <p:ph type="dt" idx="10"/>
          </p:nvPr>
        </p:nvSpPr>
        <p:spPr>
          <a:xfrm>
            <a:off x="7909560" y="6409944"/>
            <a:ext cx="3703320" cy="448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4"/>
          <p:cNvSpPr txBox="1">
            <a:spLocks noGrp="1"/>
          </p:cNvSpPr>
          <p:nvPr>
            <p:ph type="ftr" idx="11"/>
          </p:nvPr>
        </p:nvSpPr>
        <p:spPr>
          <a:xfrm rot="5400000">
            <a:off x="-1828800" y="1911096"/>
            <a:ext cx="4114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4"/>
          <p:cNvSpPr txBox="1">
            <a:spLocks noGrp="1"/>
          </p:cNvSpPr>
          <p:nvPr>
            <p:ph type="sldNum" idx="12"/>
          </p:nvPr>
        </p:nvSpPr>
        <p:spPr>
          <a:xfrm>
            <a:off x="11667744" y="6409944"/>
            <a:ext cx="438912" cy="448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5"/>
          <p:cNvSpPr txBox="1">
            <a:spLocks noGrp="1"/>
          </p:cNvSpPr>
          <p:nvPr>
            <p:ph type="body" idx="1"/>
          </p:nvPr>
        </p:nvSpPr>
        <p:spPr>
          <a:xfrm>
            <a:off x="1371600" y="2112264"/>
            <a:ext cx="4841076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0" name="Google Shape;40;p25"/>
          <p:cNvSpPr txBox="1">
            <a:spLocks noGrp="1"/>
          </p:cNvSpPr>
          <p:nvPr>
            <p:ph type="body" idx="2"/>
          </p:nvPr>
        </p:nvSpPr>
        <p:spPr>
          <a:xfrm>
            <a:off x="1371600" y="3018472"/>
            <a:ext cx="4841076" cy="3104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25"/>
          <p:cNvSpPr txBox="1">
            <a:spLocks noGrp="1"/>
          </p:cNvSpPr>
          <p:nvPr>
            <p:ph type="body" idx="3"/>
          </p:nvPr>
        </p:nvSpPr>
        <p:spPr>
          <a:xfrm>
            <a:off x="6766560" y="2112264"/>
            <a:ext cx="484632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2" name="Google Shape;42;p25"/>
          <p:cNvSpPr txBox="1">
            <a:spLocks noGrp="1"/>
          </p:cNvSpPr>
          <p:nvPr>
            <p:ph type="body" idx="4"/>
          </p:nvPr>
        </p:nvSpPr>
        <p:spPr>
          <a:xfrm>
            <a:off x="6766560" y="3018471"/>
            <a:ext cx="4841076" cy="3104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25"/>
          <p:cNvSpPr txBox="1">
            <a:spLocks noGrp="1"/>
          </p:cNvSpPr>
          <p:nvPr>
            <p:ph type="dt" idx="10"/>
          </p:nvPr>
        </p:nvSpPr>
        <p:spPr>
          <a:xfrm>
            <a:off x="7909560" y="6409944"/>
            <a:ext cx="3703320" cy="448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5"/>
          <p:cNvSpPr txBox="1">
            <a:spLocks noGrp="1"/>
          </p:cNvSpPr>
          <p:nvPr>
            <p:ph type="ftr" idx="11"/>
          </p:nvPr>
        </p:nvSpPr>
        <p:spPr>
          <a:xfrm rot="5400000">
            <a:off x="-1828800" y="1911096"/>
            <a:ext cx="4114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5"/>
          <p:cNvSpPr txBox="1">
            <a:spLocks noGrp="1"/>
          </p:cNvSpPr>
          <p:nvPr>
            <p:ph type="sldNum" idx="12"/>
          </p:nvPr>
        </p:nvSpPr>
        <p:spPr>
          <a:xfrm>
            <a:off x="11667744" y="6409944"/>
            <a:ext cx="438912" cy="448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6" name="Google Shape;46;p25"/>
          <p:cNvSpPr txBox="1">
            <a:spLocks noGrp="1"/>
          </p:cNvSpPr>
          <p:nvPr>
            <p:ph type="title"/>
          </p:nvPr>
        </p:nvSpPr>
        <p:spPr>
          <a:xfrm>
            <a:off x="1371600" y="795528"/>
            <a:ext cx="10241280" cy="123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6"/>
          <p:cNvSpPr txBox="1">
            <a:spLocks noGrp="1"/>
          </p:cNvSpPr>
          <p:nvPr>
            <p:ph type="title"/>
          </p:nvPr>
        </p:nvSpPr>
        <p:spPr>
          <a:xfrm>
            <a:off x="1371600" y="795528"/>
            <a:ext cx="10241280" cy="123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6"/>
          <p:cNvSpPr txBox="1">
            <a:spLocks noGrp="1"/>
          </p:cNvSpPr>
          <p:nvPr>
            <p:ph type="dt" idx="10"/>
          </p:nvPr>
        </p:nvSpPr>
        <p:spPr>
          <a:xfrm>
            <a:off x="7909560" y="6409944"/>
            <a:ext cx="3703320" cy="448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26"/>
          <p:cNvSpPr txBox="1">
            <a:spLocks noGrp="1"/>
          </p:cNvSpPr>
          <p:nvPr>
            <p:ph type="ftr" idx="11"/>
          </p:nvPr>
        </p:nvSpPr>
        <p:spPr>
          <a:xfrm rot="5400000">
            <a:off x="-1828800" y="1911096"/>
            <a:ext cx="4114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6"/>
          <p:cNvSpPr txBox="1">
            <a:spLocks noGrp="1"/>
          </p:cNvSpPr>
          <p:nvPr>
            <p:ph type="sldNum" idx="12"/>
          </p:nvPr>
        </p:nvSpPr>
        <p:spPr>
          <a:xfrm>
            <a:off x="11667744" y="6409944"/>
            <a:ext cx="438912" cy="448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27"/>
          <p:cNvSpPr txBox="1">
            <a:spLocks noGrp="1"/>
          </p:cNvSpPr>
          <p:nvPr>
            <p:ph type="dt" idx="10"/>
          </p:nvPr>
        </p:nvSpPr>
        <p:spPr>
          <a:xfrm>
            <a:off x="7909560" y="6409944"/>
            <a:ext cx="3703320" cy="448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7"/>
          <p:cNvSpPr txBox="1">
            <a:spLocks noGrp="1"/>
          </p:cNvSpPr>
          <p:nvPr>
            <p:ph type="ftr" idx="11"/>
          </p:nvPr>
        </p:nvSpPr>
        <p:spPr>
          <a:xfrm rot="5400000">
            <a:off x="-1828800" y="1911096"/>
            <a:ext cx="4114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7"/>
          <p:cNvSpPr txBox="1">
            <a:spLocks noGrp="1"/>
          </p:cNvSpPr>
          <p:nvPr>
            <p:ph type="sldNum" idx="12"/>
          </p:nvPr>
        </p:nvSpPr>
        <p:spPr>
          <a:xfrm>
            <a:off x="11667744" y="6409944"/>
            <a:ext cx="438912" cy="448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8"/>
          <p:cNvSpPr txBox="1">
            <a:spLocks noGrp="1"/>
          </p:cNvSpPr>
          <p:nvPr>
            <p:ph type="title"/>
          </p:nvPr>
        </p:nvSpPr>
        <p:spPr>
          <a:xfrm>
            <a:off x="1371600" y="987425"/>
            <a:ext cx="3932237" cy="1894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ill Sans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28"/>
          <p:cNvSpPr txBox="1">
            <a:spLocks noGrp="1"/>
          </p:cNvSpPr>
          <p:nvPr>
            <p:ph type="body" idx="1"/>
          </p:nvPr>
        </p:nvSpPr>
        <p:spPr>
          <a:xfrm>
            <a:off x="5650992" y="987425"/>
            <a:ext cx="5687568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55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1pPr>
            <a:lvl2pPr marL="914400" lvl="1" indent="-355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9" name="Google Shape;59;p28"/>
          <p:cNvSpPr txBox="1">
            <a:spLocks noGrp="1"/>
          </p:cNvSpPr>
          <p:nvPr>
            <p:ph type="body" idx="2"/>
          </p:nvPr>
        </p:nvSpPr>
        <p:spPr>
          <a:xfrm>
            <a:off x="1371600" y="3058510"/>
            <a:ext cx="3932237" cy="2802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0" name="Google Shape;60;p28"/>
          <p:cNvSpPr txBox="1">
            <a:spLocks noGrp="1"/>
          </p:cNvSpPr>
          <p:nvPr>
            <p:ph type="dt" idx="10"/>
          </p:nvPr>
        </p:nvSpPr>
        <p:spPr>
          <a:xfrm>
            <a:off x="7909560" y="6409944"/>
            <a:ext cx="3703320" cy="448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8"/>
          <p:cNvSpPr txBox="1">
            <a:spLocks noGrp="1"/>
          </p:cNvSpPr>
          <p:nvPr>
            <p:ph type="ftr" idx="11"/>
          </p:nvPr>
        </p:nvSpPr>
        <p:spPr>
          <a:xfrm rot="5400000">
            <a:off x="-1828800" y="1911096"/>
            <a:ext cx="4114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28"/>
          <p:cNvSpPr txBox="1">
            <a:spLocks noGrp="1"/>
          </p:cNvSpPr>
          <p:nvPr>
            <p:ph type="sldNum" idx="12"/>
          </p:nvPr>
        </p:nvSpPr>
        <p:spPr>
          <a:xfrm>
            <a:off x="11667744" y="6409944"/>
            <a:ext cx="438912" cy="448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9"/>
          <p:cNvSpPr txBox="1">
            <a:spLocks noGrp="1"/>
          </p:cNvSpPr>
          <p:nvPr>
            <p:ph type="title"/>
          </p:nvPr>
        </p:nvSpPr>
        <p:spPr>
          <a:xfrm>
            <a:off x="1371600" y="987552"/>
            <a:ext cx="3932237" cy="1892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ill Sans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9"/>
          <p:cNvSpPr>
            <a:spLocks noGrp="1"/>
          </p:cNvSpPr>
          <p:nvPr>
            <p:ph type="pic" idx="2"/>
          </p:nvPr>
        </p:nvSpPr>
        <p:spPr>
          <a:xfrm>
            <a:off x="5505319" y="987425"/>
            <a:ext cx="5833242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66" name="Google Shape;66;p29"/>
          <p:cNvSpPr txBox="1">
            <a:spLocks noGrp="1"/>
          </p:cNvSpPr>
          <p:nvPr>
            <p:ph type="body" idx="1"/>
          </p:nvPr>
        </p:nvSpPr>
        <p:spPr>
          <a:xfrm>
            <a:off x="1371600" y="3033286"/>
            <a:ext cx="3932237" cy="2835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7" name="Google Shape;67;p29"/>
          <p:cNvSpPr txBox="1">
            <a:spLocks noGrp="1"/>
          </p:cNvSpPr>
          <p:nvPr>
            <p:ph type="dt" idx="10"/>
          </p:nvPr>
        </p:nvSpPr>
        <p:spPr>
          <a:xfrm>
            <a:off x="7909560" y="6409944"/>
            <a:ext cx="3703320" cy="448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9"/>
          <p:cNvSpPr txBox="1">
            <a:spLocks noGrp="1"/>
          </p:cNvSpPr>
          <p:nvPr>
            <p:ph type="ftr" idx="11"/>
          </p:nvPr>
        </p:nvSpPr>
        <p:spPr>
          <a:xfrm rot="5400000">
            <a:off x="-1828800" y="1911096"/>
            <a:ext cx="4114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29"/>
          <p:cNvSpPr txBox="1">
            <a:spLocks noGrp="1"/>
          </p:cNvSpPr>
          <p:nvPr>
            <p:ph type="sldNum" idx="12"/>
          </p:nvPr>
        </p:nvSpPr>
        <p:spPr>
          <a:xfrm>
            <a:off x="11667744" y="6409944"/>
            <a:ext cx="438912" cy="448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0"/>
          <p:cNvSpPr/>
          <p:nvPr/>
        </p:nvSpPr>
        <p:spPr>
          <a:xfrm rot="10800000" flipH="1">
            <a:off x="0" y="6401226"/>
            <a:ext cx="12192000" cy="456773"/>
          </a:xfrm>
          <a:prstGeom prst="rect">
            <a:avLst/>
          </a:prstGeom>
          <a:gradFill>
            <a:gsLst>
              <a:gs pos="0">
                <a:srgbClr val="47B1B7">
                  <a:alpha val="27843"/>
                </a:srgbClr>
              </a:gs>
              <a:gs pos="14000">
                <a:srgbClr val="47B1B7">
                  <a:alpha val="27843"/>
                </a:srgbClr>
              </a:gs>
              <a:gs pos="100000">
                <a:srgbClr val="4AB58E">
                  <a:alpha val="84705"/>
                </a:srgbClr>
              </a:gs>
            </a:gsLst>
            <a:lin ang="6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7" name="Google Shape;7;p20"/>
          <p:cNvSpPr/>
          <p:nvPr/>
        </p:nvSpPr>
        <p:spPr>
          <a:xfrm flipH="1">
            <a:off x="4038602" y="6401228"/>
            <a:ext cx="8153398" cy="456772"/>
          </a:xfrm>
          <a:prstGeom prst="rect">
            <a:avLst/>
          </a:prstGeom>
          <a:gradFill>
            <a:gsLst>
              <a:gs pos="0">
                <a:srgbClr val="99A2ED">
                  <a:alpha val="54901"/>
                </a:srgbClr>
              </a:gs>
              <a:gs pos="9000">
                <a:srgbClr val="99A2ED">
                  <a:alpha val="54901"/>
                </a:srgbClr>
              </a:gs>
              <a:gs pos="99000">
                <a:schemeClr val="accent2"/>
              </a:gs>
              <a:gs pos="100000">
                <a:schemeClr val="accent2"/>
              </a:gs>
            </a:gsLst>
            <a:lin ang="14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8" name="Google Shape;8;p20"/>
          <p:cNvSpPr txBox="1">
            <a:spLocks noGrp="1"/>
          </p:cNvSpPr>
          <p:nvPr>
            <p:ph type="title"/>
          </p:nvPr>
        </p:nvSpPr>
        <p:spPr>
          <a:xfrm>
            <a:off x="1371600" y="795528"/>
            <a:ext cx="10241280" cy="123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ill Sans"/>
              <a:buNone/>
              <a:defRPr sz="3600" b="1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" name="Google Shape;9;p20"/>
          <p:cNvSpPr txBox="1">
            <a:spLocks noGrp="1"/>
          </p:cNvSpPr>
          <p:nvPr>
            <p:ph type="body" idx="1"/>
          </p:nvPr>
        </p:nvSpPr>
        <p:spPr>
          <a:xfrm>
            <a:off x="1371600" y="2112264"/>
            <a:ext cx="10241280" cy="3959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55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55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302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302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0" name="Google Shape;10;p20"/>
          <p:cNvSpPr txBox="1">
            <a:spLocks noGrp="1"/>
          </p:cNvSpPr>
          <p:nvPr>
            <p:ph type="dt" idx="10"/>
          </p:nvPr>
        </p:nvSpPr>
        <p:spPr>
          <a:xfrm>
            <a:off x="7909560" y="6409944"/>
            <a:ext cx="3703320" cy="448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1" name="Google Shape;11;p20"/>
          <p:cNvSpPr txBox="1">
            <a:spLocks noGrp="1"/>
          </p:cNvSpPr>
          <p:nvPr>
            <p:ph type="ftr" idx="11"/>
          </p:nvPr>
        </p:nvSpPr>
        <p:spPr>
          <a:xfrm rot="5400000">
            <a:off x="-1828800" y="1911096"/>
            <a:ext cx="4114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1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2" name="Google Shape;12;p20"/>
          <p:cNvSpPr txBox="1">
            <a:spLocks noGrp="1"/>
          </p:cNvSpPr>
          <p:nvPr>
            <p:ph type="sldNum" idx="12"/>
          </p:nvPr>
        </p:nvSpPr>
        <p:spPr>
          <a:xfrm>
            <a:off x="11667744" y="6409944"/>
            <a:ext cx="438912" cy="448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87" name="Google Shape;87;p1"/>
          <p:cNvPicPr preferRelativeResize="0"/>
          <p:nvPr/>
        </p:nvPicPr>
        <p:blipFill rotWithShape="1">
          <a:blip r:embed="rId3">
            <a:alphaModFix/>
          </a:blip>
          <a:srcRect t="9919" b="10580"/>
          <a:stretch/>
        </p:blipFill>
        <p:spPr>
          <a:xfrm>
            <a:off x="0" y="-857"/>
            <a:ext cx="12191980" cy="6857571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"/>
          <p:cNvSpPr/>
          <p:nvPr/>
        </p:nvSpPr>
        <p:spPr>
          <a:xfrm rot="10800000">
            <a:off x="2852698" y="-4"/>
            <a:ext cx="9339300" cy="68580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33000">
                <a:srgbClr val="000000">
                  <a:alpha val="20000"/>
                </a:srgbClr>
              </a:gs>
              <a:gs pos="58000">
                <a:srgbClr val="000000">
                  <a:alpha val="29803"/>
                </a:srgbClr>
              </a:gs>
              <a:gs pos="100000">
                <a:srgbClr val="000000">
                  <a:alpha val="29803"/>
                </a:srgbClr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89" name="Google Shape;89;p1"/>
          <p:cNvPicPr preferRelativeResize="0"/>
          <p:nvPr/>
        </p:nvPicPr>
        <p:blipFill rotWithShape="1">
          <a:blip r:embed="rId4">
            <a:alphaModFix/>
          </a:blip>
          <a:srcRect l="18859" t="47434" r="10503" b="48225"/>
          <a:stretch/>
        </p:blipFill>
        <p:spPr>
          <a:xfrm rot="-5400000">
            <a:off x="6056788" y="-2362637"/>
            <a:ext cx="2957124" cy="8689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"/>
          <p:cNvPicPr preferRelativeResize="0"/>
          <p:nvPr/>
        </p:nvPicPr>
        <p:blipFill rotWithShape="1">
          <a:blip r:embed="rId4">
            <a:alphaModFix/>
          </a:blip>
          <a:srcRect l="18859" t="47434" r="10503" b="48225"/>
          <a:stretch/>
        </p:blipFill>
        <p:spPr>
          <a:xfrm rot="-5400000">
            <a:off x="2424727" y="1269423"/>
            <a:ext cx="2957124" cy="1424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"/>
          <p:cNvPicPr preferRelativeResize="0"/>
          <p:nvPr/>
        </p:nvPicPr>
        <p:blipFill rotWithShape="1">
          <a:blip r:embed="rId4">
            <a:alphaModFix/>
          </a:blip>
          <a:srcRect l="18859" t="47434" r="10503" b="48225"/>
          <a:stretch/>
        </p:blipFill>
        <p:spPr>
          <a:xfrm rot="-5400000">
            <a:off x="3849652" y="1269423"/>
            <a:ext cx="2957124" cy="1424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"/>
          <p:cNvPicPr preferRelativeResize="0"/>
          <p:nvPr/>
        </p:nvPicPr>
        <p:blipFill rotWithShape="1">
          <a:blip r:embed="rId4">
            <a:alphaModFix/>
          </a:blip>
          <a:srcRect l="18859" t="47434" r="10503" b="48225"/>
          <a:stretch/>
        </p:blipFill>
        <p:spPr>
          <a:xfrm rot="-5400000">
            <a:off x="5274577" y="1269423"/>
            <a:ext cx="2957124" cy="1424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"/>
          <p:cNvPicPr preferRelativeResize="0"/>
          <p:nvPr/>
        </p:nvPicPr>
        <p:blipFill rotWithShape="1">
          <a:blip r:embed="rId4">
            <a:alphaModFix/>
          </a:blip>
          <a:srcRect l="18859" t="47434" r="10503" b="48225"/>
          <a:stretch/>
        </p:blipFill>
        <p:spPr>
          <a:xfrm rot="-5400000">
            <a:off x="6699502" y="1269423"/>
            <a:ext cx="2957124" cy="1424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"/>
          <p:cNvPicPr preferRelativeResize="0"/>
          <p:nvPr/>
        </p:nvPicPr>
        <p:blipFill rotWithShape="1">
          <a:blip r:embed="rId4">
            <a:alphaModFix/>
          </a:blip>
          <a:srcRect l="18859" t="47434" r="10503" b="48225"/>
          <a:stretch/>
        </p:blipFill>
        <p:spPr>
          <a:xfrm rot="-5400000">
            <a:off x="8124427" y="1269423"/>
            <a:ext cx="2957124" cy="1424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"/>
          <p:cNvPicPr preferRelativeResize="0"/>
          <p:nvPr/>
        </p:nvPicPr>
        <p:blipFill rotWithShape="1">
          <a:blip r:embed="rId4">
            <a:alphaModFix/>
          </a:blip>
          <a:srcRect l="18859" t="47434" r="10503" b="48225"/>
          <a:stretch/>
        </p:blipFill>
        <p:spPr>
          <a:xfrm rot="-5400000">
            <a:off x="9533698" y="1208878"/>
            <a:ext cx="2957124" cy="154602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"/>
          <p:cNvSpPr txBox="1">
            <a:spLocks noGrp="1"/>
          </p:cNvSpPr>
          <p:nvPr>
            <p:ph type="ctrTitle"/>
          </p:nvPr>
        </p:nvSpPr>
        <p:spPr>
          <a:xfrm>
            <a:off x="4200524" y="832011"/>
            <a:ext cx="7217400" cy="3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Gill Sans"/>
              <a:buNone/>
            </a:pPr>
            <a:r>
              <a:rPr lang="en-US" dirty="0">
                <a:solidFill>
                  <a:schemeClr val="lt1"/>
                </a:solidFill>
              </a:rPr>
              <a:t>SUBORBITAL CREWLESS AERIAL VEHICLES FOR EARTH SURVEILLANCE &amp; MARS EXPLORATION</a:t>
            </a:r>
            <a:endParaRPr dirty="0"/>
          </a:p>
        </p:txBody>
      </p:sp>
      <p:sp>
        <p:nvSpPr>
          <p:cNvPr id="97" name="Google Shape;97;p1"/>
          <p:cNvSpPr txBox="1">
            <a:spLocks noGrp="1"/>
          </p:cNvSpPr>
          <p:nvPr>
            <p:ph type="subTitle" idx="1"/>
          </p:nvPr>
        </p:nvSpPr>
        <p:spPr>
          <a:xfrm>
            <a:off x="4843463" y="4314825"/>
            <a:ext cx="6574610" cy="1739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r>
              <a:rPr lang="en-US" sz="1400">
                <a:solidFill>
                  <a:schemeClr val="lt1"/>
                </a:solidFill>
              </a:rPr>
              <a:t>MADDIE SCHIFFLER &amp; REED SPURLING</a:t>
            </a:r>
            <a:endParaRPr/>
          </a:p>
          <a:p>
            <a:pPr marL="0" lvl="0" indent="0" algn="r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r>
              <a:rPr lang="en-US" sz="1400">
                <a:solidFill>
                  <a:schemeClr val="lt1"/>
                </a:solidFill>
              </a:rPr>
              <a:t>MENTOR: SERGEY SHKARAYEV</a:t>
            </a:r>
            <a:endParaRPr/>
          </a:p>
          <a:p>
            <a:pPr marL="0" lvl="0" indent="0" algn="r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r>
              <a:rPr lang="en-US" sz="1400">
                <a:solidFill>
                  <a:schemeClr val="lt1"/>
                </a:solidFill>
              </a:rPr>
              <a:t>COLLABORATOR: ADRIEN BOUSKELA</a:t>
            </a:r>
            <a:endParaRPr sz="1400">
              <a:solidFill>
                <a:schemeClr val="lt1"/>
              </a:solidFill>
            </a:endParaRPr>
          </a:p>
          <a:p>
            <a:pPr marL="0" lvl="0" indent="0" algn="r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r>
              <a:rPr lang="en-US" sz="1400">
                <a:solidFill>
                  <a:schemeClr val="lt1"/>
                </a:solidFill>
              </a:rPr>
              <a:t>SPACE GRANT SYMPOSIUM</a:t>
            </a:r>
            <a:endParaRPr/>
          </a:p>
          <a:p>
            <a:pPr marL="0" lvl="0" indent="0" algn="r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r>
              <a:rPr lang="en-US" sz="1400">
                <a:solidFill>
                  <a:schemeClr val="lt1"/>
                </a:solidFill>
              </a:rPr>
              <a:t>APRIL 17, 2021</a:t>
            </a:r>
            <a:endParaRPr/>
          </a:p>
        </p:txBody>
      </p:sp>
      <p:sp>
        <p:nvSpPr>
          <p:cNvPr id="98" name="Google Shape;98;p1"/>
          <p:cNvSpPr/>
          <p:nvPr/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rgbClr val="47B1B7">
                  <a:alpha val="27843"/>
                </a:srgbClr>
              </a:gs>
              <a:gs pos="14000">
                <a:srgbClr val="47B1B7">
                  <a:alpha val="27843"/>
                </a:srgbClr>
              </a:gs>
              <a:gs pos="100000">
                <a:srgbClr val="4AB58E">
                  <a:alpha val="84705"/>
                </a:srgbClr>
              </a:gs>
            </a:gsLst>
            <a:lin ang="6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99" name="Google Shape;99;p1"/>
          <p:cNvSpPr/>
          <p:nvPr/>
        </p:nvSpPr>
        <p:spPr>
          <a:xfrm flipH="1">
            <a:off x="4038599" y="6400799"/>
            <a:ext cx="8153398" cy="456772"/>
          </a:xfrm>
          <a:prstGeom prst="rect">
            <a:avLst/>
          </a:prstGeom>
          <a:gradFill>
            <a:gsLst>
              <a:gs pos="0">
                <a:srgbClr val="99A2ED">
                  <a:alpha val="54901"/>
                </a:srgbClr>
              </a:gs>
              <a:gs pos="9000">
                <a:srgbClr val="99A2ED">
                  <a:alpha val="54901"/>
                </a:srgbClr>
              </a:gs>
              <a:gs pos="99000">
                <a:schemeClr val="accent2"/>
              </a:gs>
              <a:gs pos="100000">
                <a:schemeClr val="accent2"/>
              </a:gs>
            </a:gsLst>
            <a:lin ang="14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00" name="Google Shape;100;p1" descr="A close up of a logo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057" y="5028030"/>
            <a:ext cx="1028292" cy="1372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" descr="A picture containing clock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416632" y="5312758"/>
            <a:ext cx="1000435" cy="827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" descr="A red and white sign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58423" y="5319097"/>
            <a:ext cx="888010" cy="820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"/>
          <p:cNvPicPr preferRelativeResize="0"/>
          <p:nvPr/>
        </p:nvPicPr>
        <p:blipFill rotWithShape="1">
          <a:blip r:embed="rId4">
            <a:alphaModFix/>
          </a:blip>
          <a:srcRect l="18859" t="24595" r="10503" b="48226"/>
          <a:stretch/>
        </p:blipFill>
        <p:spPr>
          <a:xfrm rot="-5400000">
            <a:off x="1029864" y="1223287"/>
            <a:ext cx="2957124" cy="1517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0"/>
          <p:cNvSpPr txBox="1">
            <a:spLocks noGrp="1"/>
          </p:cNvSpPr>
          <p:nvPr>
            <p:ph type="title"/>
          </p:nvPr>
        </p:nvSpPr>
        <p:spPr>
          <a:xfrm>
            <a:off x="701300" y="699950"/>
            <a:ext cx="5744100" cy="7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Gill Sans"/>
              <a:buNone/>
            </a:pPr>
            <a:r>
              <a:rPr lang="en-US"/>
              <a:t>IMPROVED </a:t>
            </a:r>
            <a:br>
              <a:rPr lang="en-US"/>
            </a:br>
            <a:r>
              <a:rPr lang="en-US"/>
              <a:t>ANTENNA SYSTEM</a:t>
            </a:r>
            <a:endParaRPr/>
          </a:p>
        </p:txBody>
      </p:sp>
      <p:sp>
        <p:nvSpPr>
          <p:cNvPr id="180" name="Google Shape;180;p10"/>
          <p:cNvSpPr txBox="1">
            <a:spLocks noGrp="1"/>
          </p:cNvSpPr>
          <p:nvPr>
            <p:ph type="body" idx="1"/>
          </p:nvPr>
        </p:nvSpPr>
        <p:spPr>
          <a:xfrm>
            <a:off x="701300" y="1702925"/>
            <a:ext cx="5286900" cy="44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228600" lvl="0" indent="-254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 dirty="0"/>
              <a:t>Two antennas</a:t>
            </a:r>
            <a:endParaRPr sz="2400" dirty="0"/>
          </a:p>
          <a:p>
            <a:pPr marL="685800" lvl="1" indent="-2667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 dirty="0"/>
              <a:t>Video receiver</a:t>
            </a:r>
            <a:endParaRPr sz="2400" dirty="0"/>
          </a:p>
          <a:p>
            <a:pPr marL="685800" lvl="1" indent="-254000" algn="l" rtl="0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400" dirty="0"/>
              <a:t>Telemetry receiver and controller</a:t>
            </a:r>
            <a:endParaRPr sz="2400" dirty="0"/>
          </a:p>
          <a:p>
            <a:pPr marL="228600" lvl="0" indent="-241300" algn="l" rtl="0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400" dirty="0"/>
              <a:t>3D-printed enclosure</a:t>
            </a:r>
            <a:endParaRPr sz="2400" dirty="0"/>
          </a:p>
          <a:p>
            <a:pPr marL="228600" lvl="0" indent="-241300" algn="l" rtl="0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400" dirty="0"/>
              <a:t>Off-the-shelf components</a:t>
            </a:r>
            <a:endParaRPr sz="2400" dirty="0"/>
          </a:p>
          <a:p>
            <a:pPr marL="685800" lvl="1" indent="-254000" algn="l" rtl="0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400" dirty="0"/>
              <a:t>Camera tripods</a:t>
            </a:r>
            <a:endParaRPr sz="2400" dirty="0"/>
          </a:p>
          <a:p>
            <a:pPr marL="685800" lvl="1" indent="-254000" algn="l" rtl="0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400" dirty="0"/>
              <a:t>Raspberry Pi computers</a:t>
            </a:r>
            <a:endParaRPr sz="2400" dirty="0"/>
          </a:p>
          <a:p>
            <a:pPr marL="685800" lvl="1" indent="-254000" algn="l" rtl="0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400" dirty="0"/>
              <a:t>Compass/GPS modules</a:t>
            </a:r>
            <a:endParaRPr sz="2400" dirty="0"/>
          </a:p>
          <a:p>
            <a:pPr marL="685800" lvl="1" indent="-254000" algn="l" rtl="0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400" dirty="0"/>
              <a:t>Wiring</a:t>
            </a:r>
            <a:endParaRPr sz="2400" dirty="0"/>
          </a:p>
          <a:p>
            <a:pPr marL="228600" lvl="0" indent="-2667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 dirty="0"/>
              <a:t>Inexpensive!</a:t>
            </a:r>
            <a:endParaRPr sz="2400" dirty="0"/>
          </a:p>
        </p:txBody>
      </p:sp>
      <p:pic>
        <p:nvPicPr>
          <p:cNvPr id="181" name="Google Shape;181;p10"/>
          <p:cNvPicPr preferRelativeResize="0"/>
          <p:nvPr/>
        </p:nvPicPr>
        <p:blipFill rotWithShape="1">
          <a:blip r:embed="rId3">
            <a:alphaModFix/>
          </a:blip>
          <a:srcRect l="4229" t="1671" r="19137" b="35315"/>
          <a:stretch/>
        </p:blipFill>
        <p:spPr>
          <a:xfrm>
            <a:off x="6302459" y="391886"/>
            <a:ext cx="5188241" cy="56605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87" name="Google Shape;187;p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88" name="Google Shape;188;p9"/>
          <p:cNvSpPr txBox="1">
            <a:spLocks noGrp="1"/>
          </p:cNvSpPr>
          <p:nvPr>
            <p:ph type="title"/>
          </p:nvPr>
        </p:nvSpPr>
        <p:spPr>
          <a:xfrm>
            <a:off x="914403" y="5148729"/>
            <a:ext cx="10943400" cy="10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ill Sans"/>
              <a:buNone/>
            </a:pPr>
            <a:r>
              <a:rPr lang="en-US"/>
              <a:t>BALLOON HOUSING </a:t>
            </a:r>
            <a:endParaRPr/>
          </a:p>
        </p:txBody>
      </p:sp>
      <p:sp>
        <p:nvSpPr>
          <p:cNvPr id="189" name="Google Shape;189;p9"/>
          <p:cNvSpPr txBox="1">
            <a:spLocks noGrp="1"/>
          </p:cNvSpPr>
          <p:nvPr>
            <p:ph type="body" idx="1"/>
          </p:nvPr>
        </p:nvSpPr>
        <p:spPr>
          <a:xfrm>
            <a:off x="348475" y="457200"/>
            <a:ext cx="3387000" cy="41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228600" lvl="0" indent="-2540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/>
              <a:t>Made inflating and releasing the balloon easier </a:t>
            </a:r>
            <a:endParaRPr/>
          </a:p>
        </p:txBody>
      </p:sp>
      <p:pic>
        <p:nvPicPr>
          <p:cNvPr id="190" name="Google Shape;190;p9" descr="A person standing next to a tent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 r="3" b="4951"/>
          <a:stretch/>
        </p:blipFill>
        <p:spPr>
          <a:xfrm>
            <a:off x="4038600" y="247319"/>
            <a:ext cx="7696202" cy="459036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9"/>
          <p:cNvSpPr/>
          <p:nvPr/>
        </p:nvSpPr>
        <p:spPr>
          <a:xfrm rot="10800000" flipH="1">
            <a:off x="0" y="6400799"/>
            <a:ext cx="12191999" cy="457198"/>
          </a:xfrm>
          <a:prstGeom prst="rect">
            <a:avLst/>
          </a:prstGeom>
          <a:gradFill>
            <a:gsLst>
              <a:gs pos="0">
                <a:srgbClr val="338946">
                  <a:alpha val="60784"/>
                </a:srgbClr>
              </a:gs>
              <a:gs pos="30000">
                <a:srgbClr val="4AB58E">
                  <a:alpha val="84705"/>
                </a:srgbClr>
              </a:gs>
              <a:gs pos="100000">
                <a:srgbClr val="4AB58E">
                  <a:alpha val="84705"/>
                </a:srgbClr>
              </a:gs>
            </a:gsLst>
            <a:lin ang="21000001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92" name="Google Shape;192;p9"/>
          <p:cNvSpPr/>
          <p:nvPr/>
        </p:nvSpPr>
        <p:spPr>
          <a:xfrm flipH="1">
            <a:off x="4038599" y="6408742"/>
            <a:ext cx="8153398" cy="448830"/>
          </a:xfrm>
          <a:prstGeom prst="rect">
            <a:avLst/>
          </a:prstGeom>
          <a:gradFill>
            <a:gsLst>
              <a:gs pos="0">
                <a:srgbClr val="4AB58E">
                  <a:alpha val="0"/>
                </a:srgbClr>
              </a:gs>
              <a:gs pos="73000">
                <a:srgbClr val="5867E1">
                  <a:alpha val="73725"/>
                </a:srgbClr>
              </a:gs>
              <a:gs pos="100000">
                <a:srgbClr val="5867E1">
                  <a:alpha val="73725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2"/>
          <p:cNvSpPr txBox="1">
            <a:spLocks noGrp="1"/>
          </p:cNvSpPr>
          <p:nvPr>
            <p:ph type="title"/>
          </p:nvPr>
        </p:nvSpPr>
        <p:spPr>
          <a:xfrm>
            <a:off x="4633300" y="-152400"/>
            <a:ext cx="5932500" cy="12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ill Sans"/>
              <a:buNone/>
            </a:pPr>
            <a:r>
              <a:rPr lang="en-US"/>
              <a:t>RELEASE MECHANISM</a:t>
            </a:r>
            <a:endParaRPr/>
          </a:p>
        </p:txBody>
      </p:sp>
      <p:sp>
        <p:nvSpPr>
          <p:cNvPr id="198" name="Google Shape;198;p12"/>
          <p:cNvSpPr txBox="1">
            <a:spLocks noGrp="1"/>
          </p:cNvSpPr>
          <p:nvPr>
            <p:ph type="body" idx="1"/>
          </p:nvPr>
        </p:nvSpPr>
        <p:spPr>
          <a:xfrm>
            <a:off x="4633300" y="1296900"/>
            <a:ext cx="5598000" cy="39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/>
              <a:t>Necessary for safe and reliable separation of the sailplane from the balloon</a:t>
            </a:r>
            <a:endParaRPr/>
          </a:p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/>
              <a:t>Many iterations made before landing on this design, positioned at the center of gravity and fits around the plane shape</a:t>
            </a:r>
            <a:endParaRPr/>
          </a:p>
          <a:p>
            <a:pPr marL="22860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9" name="Google Shape;199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-785300" y="1660000"/>
            <a:ext cx="6258625" cy="306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12"/>
          <p:cNvPicPr preferRelativeResize="0"/>
          <p:nvPr/>
        </p:nvPicPr>
        <p:blipFill rotWithShape="1">
          <a:blip r:embed="rId4">
            <a:alphaModFix/>
          </a:blip>
          <a:srcRect l="18812" t="793" r="28269"/>
          <a:stretch/>
        </p:blipFill>
        <p:spPr>
          <a:xfrm rot="-5400000">
            <a:off x="7661862" y="3017862"/>
            <a:ext cx="3009300" cy="336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06" name="Google Shape;206;p13"/>
          <p:cNvSpPr/>
          <p:nvPr/>
        </p:nvSpPr>
        <p:spPr>
          <a:xfrm rot="-5400000" flipH="1">
            <a:off x="-1409317" y="1410082"/>
            <a:ext cx="6858000" cy="4037835"/>
          </a:xfrm>
          <a:prstGeom prst="rect">
            <a:avLst/>
          </a:prstGeom>
          <a:gradFill>
            <a:gsLst>
              <a:gs pos="0">
                <a:srgbClr val="44B85E">
                  <a:alpha val="77647"/>
                </a:srgbClr>
              </a:gs>
              <a:gs pos="8000">
                <a:srgbClr val="44B85E">
                  <a:alpha val="77647"/>
                </a:srgbClr>
              </a:gs>
              <a:gs pos="100000">
                <a:srgbClr val="4AB58E">
                  <a:alpha val="88627"/>
                </a:srgbClr>
              </a:gs>
            </a:gsLst>
            <a:lin ang="3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07" name="Google Shape;207;p13"/>
          <p:cNvSpPr/>
          <p:nvPr/>
        </p:nvSpPr>
        <p:spPr>
          <a:xfrm rot="5400000" flipH="1">
            <a:off x="-59728" y="59346"/>
            <a:ext cx="4156527" cy="4037836"/>
          </a:xfrm>
          <a:prstGeom prst="rect">
            <a:avLst/>
          </a:prstGeom>
          <a:gradFill>
            <a:gsLst>
              <a:gs pos="0">
                <a:srgbClr val="4AB58E">
                  <a:alpha val="46666"/>
                </a:srgbClr>
              </a:gs>
              <a:gs pos="100000">
                <a:srgbClr val="47B1B7">
                  <a:alpha val="0"/>
                </a:srgbClr>
              </a:gs>
            </a:gsLst>
            <a:lin ang="9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08" name="Google Shape;208;p13"/>
          <p:cNvSpPr/>
          <p:nvPr/>
        </p:nvSpPr>
        <p:spPr>
          <a:xfrm rot="-5400000" flipH="1">
            <a:off x="768311" y="3587283"/>
            <a:ext cx="2501979" cy="4038601"/>
          </a:xfrm>
          <a:prstGeom prst="rect">
            <a:avLst/>
          </a:prstGeom>
          <a:gradFill>
            <a:gsLst>
              <a:gs pos="0">
                <a:srgbClr val="91D2BB">
                  <a:alpha val="0"/>
                </a:srgbClr>
              </a:gs>
              <a:gs pos="99000">
                <a:srgbClr val="5867E1">
                  <a:alpha val="73725"/>
                </a:srgbClr>
              </a:gs>
              <a:gs pos="100000">
                <a:srgbClr val="5867E1">
                  <a:alpha val="73725"/>
                </a:srgbClr>
              </a:gs>
            </a:gsLst>
            <a:lin ang="3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09" name="Google Shape;209;p13"/>
          <p:cNvSpPr/>
          <p:nvPr/>
        </p:nvSpPr>
        <p:spPr>
          <a:xfrm rot="-964587">
            <a:off x="-364489" y="1757117"/>
            <a:ext cx="3900357" cy="4178958"/>
          </a:xfrm>
          <a:custGeom>
            <a:avLst/>
            <a:gdLst/>
            <a:ahLst/>
            <a:cxnLst/>
            <a:rect l="l" t="t" r="r" b="b"/>
            <a:pathLst>
              <a:path w="3900357" h="4178958" extrusionOk="0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58000">
                <a:srgbClr val="FFFFFF">
                  <a:alpha val="0"/>
                </a:srgbClr>
              </a:gs>
              <a:gs pos="100000">
                <a:srgbClr val="44B85E">
                  <a:alpha val="34901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10" name="Google Shape;210;p13"/>
          <p:cNvSpPr txBox="1">
            <a:spLocks noGrp="1"/>
          </p:cNvSpPr>
          <p:nvPr>
            <p:ph type="title"/>
          </p:nvPr>
        </p:nvSpPr>
        <p:spPr>
          <a:xfrm>
            <a:off x="681775" y="586853"/>
            <a:ext cx="3131100" cy="150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Gill Sans"/>
              <a:buNone/>
            </a:pPr>
            <a:r>
              <a:rPr lang="en-US" sz="3200">
                <a:solidFill>
                  <a:schemeClr val="lt1"/>
                </a:solidFill>
              </a:rPr>
              <a:t>OPTIMAL PITCH ANGLE</a:t>
            </a:r>
            <a:endParaRPr/>
          </a:p>
        </p:txBody>
      </p:sp>
      <p:sp>
        <p:nvSpPr>
          <p:cNvPr id="211" name="Google Shape;211;p13"/>
          <p:cNvSpPr txBox="1">
            <a:spLocks noGrp="1"/>
          </p:cNvSpPr>
          <p:nvPr>
            <p:ph type="body" idx="1"/>
          </p:nvPr>
        </p:nvSpPr>
        <p:spPr>
          <a:xfrm>
            <a:off x="4406589" y="819575"/>
            <a:ext cx="3619500" cy="53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685800" marR="0" lvl="1" indent="-2413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200"/>
              <a:t>Pitch angle is the angle at which the plane is oriented: pitch up - nose up, pitch down - nose down</a:t>
            </a:r>
            <a:br>
              <a:rPr lang="en-US" sz="2200"/>
            </a:br>
            <a:endParaRPr sz="2200"/>
          </a:p>
          <a:p>
            <a:pPr marL="685800" marR="0" lvl="1" indent="-2540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200"/>
              <a:t>Pitched down works best with release mechanism</a:t>
            </a:r>
            <a:br>
              <a:rPr lang="en-US" sz="2200"/>
            </a:br>
            <a:endParaRPr sz="2200"/>
          </a:p>
          <a:p>
            <a:pPr marL="685800" marR="0" lvl="1" indent="-2540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200"/>
              <a:t>Flight mode recovers best with this pitch angle of approximately -30°</a:t>
            </a:r>
            <a:endParaRPr sz="2300"/>
          </a:p>
        </p:txBody>
      </p:sp>
      <p:pic>
        <p:nvPicPr>
          <p:cNvPr id="212" name="Google Shape;212;p13" descr="A picture containing sky, outdoor, ligh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11341" r="5373"/>
          <a:stretch/>
        </p:blipFill>
        <p:spPr>
          <a:xfrm rot="-5400000">
            <a:off x="7291230" y="1619249"/>
            <a:ext cx="5825190" cy="3619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4424" y="2913250"/>
            <a:ext cx="4328750" cy="3055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5"/>
          <p:cNvSpPr txBox="1">
            <a:spLocks noGrp="1"/>
          </p:cNvSpPr>
          <p:nvPr>
            <p:ph type="title"/>
          </p:nvPr>
        </p:nvSpPr>
        <p:spPr>
          <a:xfrm>
            <a:off x="1371600" y="232378"/>
            <a:ext cx="10241400" cy="12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ill Sans"/>
              <a:buNone/>
            </a:pPr>
            <a:r>
              <a:rPr lang="en-US"/>
              <a:t>WHAT MADDIE WILL BE WORKING ON </a:t>
            </a:r>
            <a:endParaRPr/>
          </a:p>
        </p:txBody>
      </p:sp>
      <p:sp>
        <p:nvSpPr>
          <p:cNvPr id="219" name="Google Shape;219;p15"/>
          <p:cNvSpPr txBox="1">
            <a:spLocks noGrp="1"/>
          </p:cNvSpPr>
          <p:nvPr>
            <p:ph type="body" idx="1"/>
          </p:nvPr>
        </p:nvSpPr>
        <p:spPr>
          <a:xfrm>
            <a:off x="6830125" y="2160550"/>
            <a:ext cx="4782900" cy="35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228600" lvl="0" indent="-2667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600"/>
              <a:t>Continue work on the release system as necessary</a:t>
            </a:r>
            <a:br>
              <a:rPr lang="en-US" sz="2600"/>
            </a:br>
            <a:endParaRPr sz="2600"/>
          </a:p>
          <a:p>
            <a:pPr marL="228600" lvl="0" indent="-266700" algn="l" rtl="0"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sz="2600"/>
              <a:t>Multi-hole probe pressure sensor for wind measurements + testing</a:t>
            </a:r>
            <a:endParaRPr sz="2600"/>
          </a:p>
          <a:p>
            <a:pPr marL="2286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i="1"/>
              <a:t>Based on research done by students at Oklahoma State University, Stillwater, OK</a:t>
            </a:r>
            <a:endParaRPr sz="2500"/>
          </a:p>
        </p:txBody>
      </p:sp>
      <p:pic>
        <p:nvPicPr>
          <p:cNvPr id="220" name="Google Shape;22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1975" y="1918725"/>
            <a:ext cx="5094721" cy="3804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4"/>
          <p:cNvSpPr txBox="1">
            <a:spLocks noGrp="1"/>
          </p:cNvSpPr>
          <p:nvPr>
            <p:ph type="title"/>
          </p:nvPr>
        </p:nvSpPr>
        <p:spPr>
          <a:xfrm>
            <a:off x="1371600" y="490727"/>
            <a:ext cx="10241400" cy="5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Gill Sans"/>
              <a:buNone/>
            </a:pPr>
            <a:r>
              <a:rPr lang="en-US" dirty="0"/>
              <a:t>WHAT REED WILL BE WORKING ON</a:t>
            </a:r>
            <a:endParaRPr dirty="0"/>
          </a:p>
        </p:txBody>
      </p:sp>
      <p:sp>
        <p:nvSpPr>
          <p:cNvPr id="226" name="Google Shape;226;p14"/>
          <p:cNvSpPr txBox="1">
            <a:spLocks noGrp="1"/>
          </p:cNvSpPr>
          <p:nvPr>
            <p:ph type="body" idx="1"/>
          </p:nvPr>
        </p:nvSpPr>
        <p:spPr>
          <a:xfrm>
            <a:off x="1371600" y="1272425"/>
            <a:ext cx="10241400" cy="45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dirty="0"/>
              <a:t>Further improved antenna pointing system design</a:t>
            </a:r>
            <a:endParaRPr dirty="0"/>
          </a:p>
          <a:p>
            <a:pPr marL="685800" lvl="1" indent="-2286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dirty="0"/>
              <a:t>Modular design to enable easy component swaps</a:t>
            </a:r>
            <a:endParaRPr dirty="0"/>
          </a:p>
          <a:p>
            <a:pPr marL="685800" lvl="1" indent="-2286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dirty="0"/>
              <a:t>Press-fit assembly with fewer bolts</a:t>
            </a:r>
            <a:endParaRPr dirty="0"/>
          </a:p>
          <a:p>
            <a:pPr marL="685800" lvl="1" indent="-2286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dirty="0"/>
              <a:t>Better electrical connections</a:t>
            </a:r>
            <a:endParaRPr dirty="0"/>
          </a:p>
          <a:p>
            <a:pPr marL="685800" lvl="1" indent="-2286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dirty="0"/>
              <a:t>Fully automated</a:t>
            </a:r>
            <a:endParaRPr dirty="0"/>
          </a:p>
        </p:txBody>
      </p:sp>
      <p:pic>
        <p:nvPicPr>
          <p:cNvPr id="227" name="Google Shape;227;p14"/>
          <p:cNvPicPr preferRelativeResize="0"/>
          <p:nvPr/>
        </p:nvPicPr>
        <p:blipFill rotWithShape="1">
          <a:blip r:embed="rId3">
            <a:alphaModFix/>
          </a:blip>
          <a:srcRect l="17950" r="17757"/>
          <a:stretch/>
        </p:blipFill>
        <p:spPr>
          <a:xfrm rot="-5400000">
            <a:off x="2922197" y="2169124"/>
            <a:ext cx="2584325" cy="5361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Diagram&#10;&#10;Description automatically generated with low confidence">
            <a:extLst>
              <a:ext uri="{FF2B5EF4-FFF2-40B4-BE49-F238E27FC236}">
                <a16:creationId xmlns:a16="http://schemas.microsoft.com/office/drawing/2014/main" id="{B1A32925-1AFE-3446-8D53-324F632CF4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06" b="3301"/>
          <a:stretch/>
        </p:blipFill>
        <p:spPr>
          <a:xfrm>
            <a:off x="7659914" y="1272425"/>
            <a:ext cx="3160486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35" name="Google Shape;235;p19"/>
          <p:cNvSpPr/>
          <p:nvPr/>
        </p:nvSpPr>
        <p:spPr>
          <a:xfrm rot="5400000" flipH="1">
            <a:off x="-1409318" y="1410082"/>
            <a:ext cx="6858000" cy="4037835"/>
          </a:xfrm>
          <a:prstGeom prst="rect">
            <a:avLst/>
          </a:prstGeom>
          <a:gradFill>
            <a:gsLst>
              <a:gs pos="0">
                <a:schemeClr val="accent6"/>
              </a:gs>
              <a:gs pos="8000">
                <a:schemeClr val="accent6"/>
              </a:gs>
              <a:gs pos="100000">
                <a:srgbClr val="4AB58E">
                  <a:alpha val="71764"/>
                </a:srgbClr>
              </a:gs>
            </a:gsLst>
            <a:lin ang="3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36" name="Google Shape;236;p19"/>
          <p:cNvSpPr/>
          <p:nvPr/>
        </p:nvSpPr>
        <p:spPr>
          <a:xfrm rot="5400000" flipH="1">
            <a:off x="-1412414" y="1406060"/>
            <a:ext cx="6857572" cy="4045450"/>
          </a:xfrm>
          <a:prstGeom prst="rect">
            <a:avLst/>
          </a:prstGeom>
          <a:gradFill>
            <a:gsLst>
              <a:gs pos="0">
                <a:srgbClr val="47B1B7">
                  <a:alpha val="0"/>
                </a:srgbClr>
              </a:gs>
              <a:gs pos="96000">
                <a:schemeClr val="accent2"/>
              </a:gs>
              <a:gs pos="100000">
                <a:schemeClr val="accent2"/>
              </a:gs>
            </a:gsLst>
            <a:lin ang="2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37" name="Google Shape;237;p19"/>
          <p:cNvSpPr/>
          <p:nvPr/>
        </p:nvSpPr>
        <p:spPr>
          <a:xfrm rot="5400000" flipH="1">
            <a:off x="798889" y="3617790"/>
            <a:ext cx="2453337" cy="4027079"/>
          </a:xfrm>
          <a:prstGeom prst="rect">
            <a:avLst/>
          </a:prstGeom>
          <a:gradFill>
            <a:gsLst>
              <a:gs pos="0">
                <a:srgbClr val="4AB58E">
                  <a:alpha val="34901"/>
                </a:srgbClr>
              </a:gs>
              <a:gs pos="2000">
                <a:srgbClr val="4AB58E">
                  <a:alpha val="34901"/>
                </a:srgbClr>
              </a:gs>
              <a:gs pos="67000">
                <a:srgbClr val="47B1B7">
                  <a:alpha val="0"/>
                </a:srgbClr>
              </a:gs>
              <a:gs pos="100000">
                <a:srgbClr val="47B1B7">
                  <a:alpha val="0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38" name="Google Shape;238;p19"/>
          <p:cNvSpPr/>
          <p:nvPr/>
        </p:nvSpPr>
        <p:spPr>
          <a:xfrm rot="6097846">
            <a:off x="-30441" y="1644149"/>
            <a:ext cx="4384532" cy="4196758"/>
          </a:xfrm>
          <a:custGeom>
            <a:avLst/>
            <a:gdLst/>
            <a:ahLst/>
            <a:cxnLst/>
            <a:rect l="l" t="t" r="r" b="b"/>
            <a:pathLst>
              <a:path w="4384532" h="4196758" extrusionOk="0">
                <a:moveTo>
                  <a:pt x="44539" y="2446310"/>
                </a:moveTo>
                <a:cubicBezTo>
                  <a:pt x="15336" y="2303599"/>
                  <a:pt x="0" y="2155836"/>
                  <a:pt x="0" y="2004492"/>
                </a:cubicBezTo>
                <a:cubicBezTo>
                  <a:pt x="0" y="1474787"/>
                  <a:pt x="187867" y="988960"/>
                  <a:pt x="500607" y="610007"/>
                </a:cubicBezTo>
                <a:lnTo>
                  <a:pt x="589546" y="512149"/>
                </a:lnTo>
                <a:lnTo>
                  <a:pt x="3077760" y="0"/>
                </a:lnTo>
                <a:lnTo>
                  <a:pt x="3237230" y="76821"/>
                </a:lnTo>
                <a:cubicBezTo>
                  <a:pt x="3920615" y="448057"/>
                  <a:pt x="4384532" y="1172098"/>
                  <a:pt x="4384532" y="2004492"/>
                </a:cubicBezTo>
                <a:cubicBezTo>
                  <a:pt x="4384532" y="3215247"/>
                  <a:pt x="3403021" y="4196758"/>
                  <a:pt x="2192266" y="4196758"/>
                </a:cubicBezTo>
                <a:cubicBezTo>
                  <a:pt x="1132855" y="4196758"/>
                  <a:pt x="248960" y="3445288"/>
                  <a:pt x="44539" y="2446310"/>
                </a:cubicBezTo>
                <a:close/>
              </a:path>
            </a:pathLst>
          </a:custGeom>
          <a:gradFill>
            <a:gsLst>
              <a:gs pos="0">
                <a:srgbClr val="D9EFF0">
                  <a:alpha val="0"/>
                </a:srgbClr>
              </a:gs>
              <a:gs pos="39000">
                <a:srgbClr val="D9EFF0">
                  <a:alpha val="0"/>
                </a:srgbClr>
              </a:gs>
              <a:gs pos="100000">
                <a:srgbClr val="44B85E">
                  <a:alpha val="28627"/>
                </a:srgbClr>
              </a:gs>
            </a:gsLst>
            <a:lin ang="16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39" name="Google Shape;239;p19"/>
          <p:cNvSpPr txBox="1">
            <a:spLocks noGrp="1"/>
          </p:cNvSpPr>
          <p:nvPr>
            <p:ph type="title"/>
          </p:nvPr>
        </p:nvSpPr>
        <p:spPr>
          <a:xfrm rot="14918">
            <a:off x="391701" y="276765"/>
            <a:ext cx="3249331" cy="717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Gill Sans"/>
              <a:buNone/>
            </a:pPr>
            <a:r>
              <a:rPr lang="en-US" sz="3200">
                <a:solidFill>
                  <a:schemeClr val="lt1"/>
                </a:solidFill>
              </a:rPr>
              <a:t>THANK YOU!</a:t>
            </a:r>
            <a:endParaRPr/>
          </a:p>
        </p:txBody>
      </p:sp>
      <p:sp>
        <p:nvSpPr>
          <p:cNvPr id="240" name="Google Shape;240;p19"/>
          <p:cNvSpPr txBox="1">
            <a:spLocks noGrp="1"/>
          </p:cNvSpPr>
          <p:nvPr>
            <p:ph type="body" idx="1"/>
          </p:nvPr>
        </p:nvSpPr>
        <p:spPr>
          <a:xfrm>
            <a:off x="128050" y="1376450"/>
            <a:ext cx="3910500" cy="27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2500" lnSpcReduction="20000"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1800">
                <a:solidFill>
                  <a:schemeClr val="lt1"/>
                </a:solidFill>
              </a:rPr>
              <a:t>Professor Sergey Shkarayev</a:t>
            </a:r>
            <a:endParaRPr sz="1800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1800">
              <a:solidFill>
                <a:schemeClr val="lt1"/>
              </a:solidFill>
            </a:endParaRPr>
          </a:p>
          <a:p>
            <a:pPr marL="228600" lvl="0" indent="-11430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1800">
                <a:solidFill>
                  <a:schemeClr val="lt1"/>
                </a:solidFill>
              </a:rPr>
              <a:t>Adrien Bouskela</a:t>
            </a:r>
            <a:endParaRPr sz="1800">
              <a:solidFill>
                <a:schemeClr val="lt1"/>
              </a:solidFill>
            </a:endParaRPr>
          </a:p>
          <a:p>
            <a:pPr marL="228600" lvl="0" indent="-11430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1800">
              <a:solidFill>
                <a:schemeClr val="lt1"/>
              </a:solidFill>
            </a:endParaRPr>
          </a:p>
          <a:p>
            <a:pPr marL="228600" lvl="0" indent="-11430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1800">
                <a:solidFill>
                  <a:schemeClr val="lt1"/>
                </a:solidFill>
              </a:rPr>
              <a:t>Arizona Space Grant Consortium</a:t>
            </a:r>
            <a:endParaRPr sz="1800">
              <a:solidFill>
                <a:schemeClr val="lt1"/>
              </a:solidFill>
            </a:endParaRPr>
          </a:p>
          <a:p>
            <a:pPr marL="228600" lvl="0" indent="-11430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1800">
              <a:solidFill>
                <a:schemeClr val="lt1"/>
              </a:solidFill>
            </a:endParaRPr>
          </a:p>
          <a:p>
            <a:pPr marL="228600" lvl="0" indent="-11430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1800">
                <a:solidFill>
                  <a:schemeClr val="lt1"/>
                </a:solidFill>
              </a:rPr>
              <a:t>Aerospace and Mechanical Engineering Department</a:t>
            </a:r>
            <a:endParaRPr sz="1800">
              <a:solidFill>
                <a:schemeClr val="lt1"/>
              </a:solidFill>
            </a:endParaRPr>
          </a:p>
          <a:p>
            <a:pPr marL="228600" lvl="0" indent="-11430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1800"/>
          </a:p>
        </p:txBody>
      </p:sp>
      <p:sp>
        <p:nvSpPr>
          <p:cNvPr id="241" name="Google Shape;241;p19"/>
          <p:cNvSpPr txBox="1">
            <a:spLocks noGrp="1"/>
          </p:cNvSpPr>
          <p:nvPr>
            <p:ph type="title"/>
          </p:nvPr>
        </p:nvSpPr>
        <p:spPr>
          <a:xfrm>
            <a:off x="4952325" y="1001725"/>
            <a:ext cx="6420900" cy="44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 fontScale="90000"/>
          </a:bodyPr>
          <a:lstStyle/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/>
              <a:t>Sailplanes and dynamic soaring methods expand the possibilities for planetary exploration!</a:t>
            </a:r>
            <a:endParaRPr sz="2900"/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900"/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900"/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900"/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/>
              <a:t>We are continuing to develop this technology and plan to demonstrate its feasibility in upcoming high-altitude flight tests.</a:t>
            </a:r>
            <a:endParaRPr sz="2900"/>
          </a:p>
        </p:txBody>
      </p:sp>
      <p:pic>
        <p:nvPicPr>
          <p:cNvPr id="242" name="Google Shape;242;p19" descr="A close up of a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2732" y="5212930"/>
            <a:ext cx="1028292" cy="1372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19" descr="A red and white sig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81561" y="5580122"/>
            <a:ext cx="888010" cy="820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19" descr="A picture containing clock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17332" y="5576958"/>
            <a:ext cx="1000435" cy="827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"/>
          <p:cNvSpPr txBox="1">
            <a:spLocks noGrp="1"/>
          </p:cNvSpPr>
          <p:nvPr>
            <p:ph type="title"/>
          </p:nvPr>
        </p:nvSpPr>
        <p:spPr>
          <a:xfrm rot="18328">
            <a:off x="631264" y="525808"/>
            <a:ext cx="10241246" cy="696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ill Sans"/>
              <a:buNone/>
            </a:pPr>
            <a:r>
              <a:rPr lang="en-US" dirty="0"/>
              <a:t>PROJECT GOAL: SAILPLANES FOR MARS</a:t>
            </a:r>
            <a:endParaRPr dirty="0"/>
          </a:p>
        </p:txBody>
      </p:sp>
      <p:sp>
        <p:nvSpPr>
          <p:cNvPr id="109" name="Google Shape;109;p2"/>
          <p:cNvSpPr txBox="1">
            <a:spLocks noGrp="1"/>
          </p:cNvSpPr>
          <p:nvPr>
            <p:ph type="body" idx="1"/>
          </p:nvPr>
        </p:nvSpPr>
        <p:spPr>
          <a:xfrm>
            <a:off x="631200" y="1474075"/>
            <a:ext cx="9407100" cy="46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28600" lvl="0" indent="-2274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83"/>
              <a:buChar char="•"/>
            </a:pPr>
            <a:r>
              <a:rPr lang="en-US" sz="1982"/>
              <a:t>Sailplanes, imitating albatrosses, can theoretically fly for days without landing</a:t>
            </a:r>
            <a:endParaRPr sz="1982"/>
          </a:p>
          <a:p>
            <a:pPr marL="685800" lvl="1" indent="-2401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83"/>
              <a:buChar char="•"/>
            </a:pPr>
            <a:r>
              <a:rPr lang="en-US" sz="1982" b="1"/>
              <a:t>Dynamic soaring</a:t>
            </a:r>
            <a:endParaRPr sz="1982" b="1"/>
          </a:p>
          <a:p>
            <a:pPr marL="6858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endParaRPr sz="1982"/>
          </a:p>
          <a:p>
            <a:pPr marL="228600" lvl="0" indent="-2274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83"/>
              <a:buChar char="•"/>
            </a:pPr>
            <a:r>
              <a:rPr lang="en-US" sz="1982"/>
              <a:t>High-altitude flight on Earth</a:t>
            </a:r>
            <a:endParaRPr sz="1982"/>
          </a:p>
          <a:p>
            <a:pPr marL="685800" lvl="1" indent="-2401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83"/>
              <a:buChar char="•"/>
            </a:pPr>
            <a:r>
              <a:rPr lang="en-US" sz="1982"/>
              <a:t>Mapping</a:t>
            </a:r>
            <a:endParaRPr sz="1982"/>
          </a:p>
          <a:p>
            <a:pPr marL="685800" lvl="1" indent="-2401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83"/>
              <a:buChar char="•"/>
            </a:pPr>
            <a:r>
              <a:rPr lang="en-US" sz="1982"/>
              <a:t>Climatology</a:t>
            </a:r>
            <a:endParaRPr sz="1982"/>
          </a:p>
          <a:p>
            <a:pPr marL="685800" lvl="1" indent="-2401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83"/>
              <a:buChar char="•"/>
            </a:pPr>
            <a:r>
              <a:rPr lang="en-US" sz="1982"/>
              <a:t>Telecommunications</a:t>
            </a:r>
            <a:endParaRPr sz="1982"/>
          </a:p>
          <a:p>
            <a:pPr marL="6858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endParaRPr sz="1982"/>
          </a:p>
          <a:p>
            <a:pPr marL="228600" lvl="0" indent="-2274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83"/>
              <a:buChar char="•"/>
            </a:pPr>
            <a:r>
              <a:rPr lang="en-US" sz="1982" b="1"/>
              <a:t>Low-altitude and mid-altitude flight on Mars</a:t>
            </a:r>
            <a:endParaRPr sz="1982" b="1"/>
          </a:p>
          <a:p>
            <a:pPr marL="685800" lvl="1" indent="-2401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83"/>
              <a:buChar char="•"/>
            </a:pPr>
            <a:r>
              <a:rPr lang="en-US" sz="1982"/>
              <a:t>Imaging interesting geology in rugged highlands</a:t>
            </a:r>
            <a:endParaRPr sz="1982"/>
          </a:p>
          <a:p>
            <a:pPr marL="685800" lvl="1" indent="-2401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83"/>
              <a:buChar char="•"/>
            </a:pPr>
            <a:r>
              <a:rPr lang="en-US" sz="1982"/>
              <a:t>Canyon exploration</a:t>
            </a:r>
            <a:endParaRPr sz="1982"/>
          </a:p>
          <a:p>
            <a:pPr marL="685800" lvl="1" indent="-2401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83"/>
              <a:buChar char="•"/>
            </a:pPr>
            <a:r>
              <a:rPr lang="en-US" sz="1982"/>
              <a:t>Close-up investigations of crater interiors</a:t>
            </a:r>
            <a:endParaRPr sz="1982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endParaRPr sz="1982"/>
          </a:p>
          <a:p>
            <a:pPr marL="228600" lvl="0" indent="-2401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83"/>
              <a:buChar char="•"/>
            </a:pPr>
            <a:r>
              <a:rPr lang="en-US" sz="1982"/>
              <a:t>Higher pixel-scale image resolution than orbiters</a:t>
            </a:r>
            <a:endParaRPr sz="1982"/>
          </a:p>
          <a:p>
            <a:pPr marL="228600" lvl="0" indent="-2401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83"/>
              <a:buChar char="•"/>
            </a:pPr>
            <a:r>
              <a:rPr lang="en-US" sz="1982" b="1"/>
              <a:t>More mobility than landers or rovers</a:t>
            </a:r>
            <a:endParaRPr sz="1982" b="1"/>
          </a:p>
        </p:txBody>
      </p:sp>
      <p:pic>
        <p:nvPicPr>
          <p:cNvPr id="110" name="Google Shape;110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70220" y="2242150"/>
            <a:ext cx="4840950" cy="3155851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2"/>
          <p:cNvSpPr txBox="1"/>
          <p:nvPr/>
        </p:nvSpPr>
        <p:spPr>
          <a:xfrm>
            <a:off x="6870225" y="5398000"/>
            <a:ext cx="3156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Gill Sans"/>
                <a:ea typeface="Gill Sans"/>
                <a:cs typeface="Gill Sans"/>
                <a:sym typeface="Gill Sans"/>
              </a:rPr>
              <a:t>Image credit: Parisa Footohi</a:t>
            </a:r>
            <a:endParaRPr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17" name="Google Shape;117;p3"/>
          <p:cNvSpPr/>
          <p:nvPr/>
        </p:nvSpPr>
        <p:spPr>
          <a:xfrm rot="5400000" flipH="1">
            <a:off x="-1409318" y="1410082"/>
            <a:ext cx="6858000" cy="4037835"/>
          </a:xfrm>
          <a:prstGeom prst="rect">
            <a:avLst/>
          </a:prstGeom>
          <a:gradFill>
            <a:gsLst>
              <a:gs pos="0">
                <a:schemeClr val="accent6"/>
              </a:gs>
              <a:gs pos="8000">
                <a:schemeClr val="accent6"/>
              </a:gs>
              <a:gs pos="100000">
                <a:srgbClr val="4AB58E">
                  <a:alpha val="71764"/>
                </a:srgbClr>
              </a:gs>
            </a:gsLst>
            <a:lin ang="3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18" name="Google Shape;118;p3"/>
          <p:cNvSpPr/>
          <p:nvPr/>
        </p:nvSpPr>
        <p:spPr>
          <a:xfrm rot="5400000" flipH="1">
            <a:off x="-1412414" y="1406060"/>
            <a:ext cx="6857572" cy="4045450"/>
          </a:xfrm>
          <a:prstGeom prst="rect">
            <a:avLst/>
          </a:prstGeom>
          <a:gradFill>
            <a:gsLst>
              <a:gs pos="0">
                <a:srgbClr val="47B1B7">
                  <a:alpha val="0"/>
                </a:srgbClr>
              </a:gs>
              <a:gs pos="96000">
                <a:schemeClr val="accent2"/>
              </a:gs>
              <a:gs pos="100000">
                <a:schemeClr val="accent2"/>
              </a:gs>
            </a:gsLst>
            <a:lin ang="2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19" name="Google Shape;119;p3"/>
          <p:cNvSpPr/>
          <p:nvPr/>
        </p:nvSpPr>
        <p:spPr>
          <a:xfrm rot="5400000" flipH="1">
            <a:off x="798889" y="3617790"/>
            <a:ext cx="2453337" cy="4027079"/>
          </a:xfrm>
          <a:prstGeom prst="rect">
            <a:avLst/>
          </a:prstGeom>
          <a:gradFill>
            <a:gsLst>
              <a:gs pos="0">
                <a:srgbClr val="4AB58E">
                  <a:alpha val="34901"/>
                </a:srgbClr>
              </a:gs>
              <a:gs pos="2000">
                <a:srgbClr val="4AB58E">
                  <a:alpha val="34901"/>
                </a:srgbClr>
              </a:gs>
              <a:gs pos="67000">
                <a:srgbClr val="47B1B7">
                  <a:alpha val="0"/>
                </a:srgbClr>
              </a:gs>
              <a:gs pos="100000">
                <a:srgbClr val="47B1B7">
                  <a:alpha val="0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20" name="Google Shape;120;p3"/>
          <p:cNvSpPr/>
          <p:nvPr/>
        </p:nvSpPr>
        <p:spPr>
          <a:xfrm rot="6097846">
            <a:off x="-30441" y="1644149"/>
            <a:ext cx="4384532" cy="4196758"/>
          </a:xfrm>
          <a:custGeom>
            <a:avLst/>
            <a:gdLst/>
            <a:ahLst/>
            <a:cxnLst/>
            <a:rect l="l" t="t" r="r" b="b"/>
            <a:pathLst>
              <a:path w="4384532" h="4196758" extrusionOk="0">
                <a:moveTo>
                  <a:pt x="44539" y="2446310"/>
                </a:moveTo>
                <a:cubicBezTo>
                  <a:pt x="15336" y="2303599"/>
                  <a:pt x="0" y="2155836"/>
                  <a:pt x="0" y="2004492"/>
                </a:cubicBezTo>
                <a:cubicBezTo>
                  <a:pt x="0" y="1474787"/>
                  <a:pt x="187867" y="988960"/>
                  <a:pt x="500607" y="610007"/>
                </a:cubicBezTo>
                <a:lnTo>
                  <a:pt x="589546" y="512149"/>
                </a:lnTo>
                <a:lnTo>
                  <a:pt x="3077760" y="0"/>
                </a:lnTo>
                <a:lnTo>
                  <a:pt x="3237230" y="76821"/>
                </a:lnTo>
                <a:cubicBezTo>
                  <a:pt x="3920615" y="448057"/>
                  <a:pt x="4384532" y="1172098"/>
                  <a:pt x="4384532" y="2004492"/>
                </a:cubicBezTo>
                <a:cubicBezTo>
                  <a:pt x="4384532" y="3215247"/>
                  <a:pt x="3403021" y="4196758"/>
                  <a:pt x="2192266" y="4196758"/>
                </a:cubicBezTo>
                <a:cubicBezTo>
                  <a:pt x="1132855" y="4196758"/>
                  <a:pt x="248960" y="3445288"/>
                  <a:pt x="44539" y="2446310"/>
                </a:cubicBezTo>
                <a:close/>
              </a:path>
            </a:pathLst>
          </a:custGeom>
          <a:gradFill>
            <a:gsLst>
              <a:gs pos="0">
                <a:srgbClr val="D9EFF0">
                  <a:alpha val="0"/>
                </a:srgbClr>
              </a:gs>
              <a:gs pos="39000">
                <a:srgbClr val="D9EFF0">
                  <a:alpha val="0"/>
                </a:srgbClr>
              </a:gs>
              <a:gs pos="100000">
                <a:srgbClr val="44B85E">
                  <a:alpha val="28627"/>
                </a:srgbClr>
              </a:gs>
            </a:gsLst>
            <a:lin ang="16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/>
          </p:nvPr>
        </p:nvSpPr>
        <p:spPr>
          <a:xfrm>
            <a:off x="387927" y="1028701"/>
            <a:ext cx="3248863" cy="3020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ill Sans"/>
              <a:buNone/>
            </a:pPr>
            <a:r>
              <a:rPr lang="en-US" sz="3200">
                <a:solidFill>
                  <a:schemeClr val="lt1"/>
                </a:solidFill>
              </a:rPr>
              <a:t>WHAT WE’VE BEEN DOING THIS YEAR</a:t>
            </a:r>
            <a:endParaRPr sz="3200">
              <a:solidFill>
                <a:schemeClr val="lt1"/>
              </a:solidFill>
            </a:endParaRPr>
          </a:p>
        </p:txBody>
      </p:sp>
      <p:sp>
        <p:nvSpPr>
          <p:cNvPr id="122" name="Google Shape;122;p3"/>
          <p:cNvSpPr txBox="1">
            <a:spLocks noGrp="1"/>
          </p:cNvSpPr>
          <p:nvPr>
            <p:ph type="body" idx="1"/>
          </p:nvPr>
        </p:nvSpPr>
        <p:spPr>
          <a:xfrm>
            <a:off x="4777400" y="1028700"/>
            <a:ext cx="6474600" cy="48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2500"/>
          </a:bodyPr>
          <a:lstStyle/>
          <a:p>
            <a:pPr marL="228600" lvl="0" indent="-241300" algn="l" rtl="0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300"/>
              <a:t>To develop, assemble, and test a weather balloon-based system to support experimental flights of a prototype sailplane at altitudes </a:t>
            </a:r>
            <a:r>
              <a:rPr lang="en-US" sz="2300" b="1"/>
              <a:t>up to 100,000 feet above Earth’s surface, where the atmosphere is similar to Mars’ atmosphere.</a:t>
            </a:r>
            <a:r>
              <a:rPr lang="en-US" sz="2300"/>
              <a:t> </a:t>
            </a:r>
            <a:endParaRPr/>
          </a:p>
          <a:p>
            <a:pPr marL="22860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300"/>
              <a:t>Thus far, we have launched this system twice, </a:t>
            </a:r>
            <a:r>
              <a:rPr lang="en-US" sz="2300" b="1"/>
              <a:t>once without our sailplane</a:t>
            </a:r>
            <a:r>
              <a:rPr lang="en-US" sz="2300"/>
              <a:t>—to verify the accuracy of our calculations and the proper functioning of electronics and telemetry systems—and </a:t>
            </a:r>
            <a:r>
              <a:rPr lang="en-US" sz="2300" b="1"/>
              <a:t>once with the sailplane</a:t>
            </a:r>
            <a:r>
              <a:rPr lang="en-US" sz="2300"/>
              <a:t> to test the preparedness of our ground station and balloon release mechanism</a:t>
            </a:r>
            <a:endParaRPr sz="18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28" name="Google Shape;128;p4"/>
          <p:cNvSpPr txBox="1">
            <a:spLocks noGrp="1"/>
          </p:cNvSpPr>
          <p:nvPr>
            <p:ph type="title"/>
          </p:nvPr>
        </p:nvSpPr>
        <p:spPr>
          <a:xfrm>
            <a:off x="5784899" y="918640"/>
            <a:ext cx="5398915" cy="1741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ill Sans"/>
              <a:buNone/>
            </a:pPr>
            <a:r>
              <a:rPr lang="en-US"/>
              <a:t>FIRST TEST FLIGHT (NO SAILPLANE)</a:t>
            </a:r>
            <a:endParaRPr/>
          </a:p>
        </p:txBody>
      </p:sp>
      <p:pic>
        <p:nvPicPr>
          <p:cNvPr id="129" name="Google Shape;129;p4" descr="A picture containing natur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r="16064" b="3"/>
          <a:stretch/>
        </p:blipFill>
        <p:spPr>
          <a:xfrm rot="5400000">
            <a:off x="370200" y="668078"/>
            <a:ext cx="5128778" cy="4582572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4"/>
          <p:cNvSpPr txBox="1">
            <a:spLocks noGrp="1"/>
          </p:cNvSpPr>
          <p:nvPr>
            <p:ph type="body" idx="1"/>
          </p:nvPr>
        </p:nvSpPr>
        <p:spPr>
          <a:xfrm>
            <a:off x="5784900" y="2818232"/>
            <a:ext cx="5566500" cy="24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228600" lvl="0" indent="-2667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/>
              <a:t>Goals:</a:t>
            </a:r>
            <a:endParaRPr sz="2200"/>
          </a:p>
          <a:p>
            <a:pPr marL="685800" lvl="1" indent="-2667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/>
              <a:t>Balloon helium lift calculation and launch procedure verification</a:t>
            </a:r>
            <a:endParaRPr sz="2200"/>
          </a:p>
          <a:p>
            <a:pPr marL="685800" lvl="1" indent="-254000" algn="l" rtl="0">
              <a:spcBef>
                <a:spcPts val="500"/>
              </a:spcBef>
              <a:spcAft>
                <a:spcPts val="0"/>
              </a:spcAft>
              <a:buSzPts val="2200"/>
              <a:buChar char="•"/>
            </a:pPr>
            <a:r>
              <a:rPr lang="en-US" sz="2200"/>
              <a:t>Wind measurement system tests</a:t>
            </a:r>
            <a:endParaRPr sz="2200"/>
          </a:p>
          <a:p>
            <a:pPr marL="685800" lvl="1" indent="-2667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/>
              <a:t>Preliminary ground system tests</a:t>
            </a:r>
            <a:endParaRPr sz="2200"/>
          </a:p>
        </p:txBody>
      </p:sp>
      <p:sp>
        <p:nvSpPr>
          <p:cNvPr id="131" name="Google Shape;131;p4"/>
          <p:cNvSpPr/>
          <p:nvPr/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rgbClr val="47B1B7">
                  <a:alpha val="27843"/>
                </a:srgbClr>
              </a:gs>
              <a:gs pos="14000">
                <a:srgbClr val="47B1B7">
                  <a:alpha val="27843"/>
                </a:srgbClr>
              </a:gs>
              <a:gs pos="100000">
                <a:srgbClr val="4AB58E">
                  <a:alpha val="84705"/>
                </a:srgbClr>
              </a:gs>
            </a:gsLst>
            <a:lin ang="6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32" name="Google Shape;132;p4"/>
          <p:cNvSpPr/>
          <p:nvPr/>
        </p:nvSpPr>
        <p:spPr>
          <a:xfrm flipH="1">
            <a:off x="4038599" y="6400799"/>
            <a:ext cx="8153398" cy="456772"/>
          </a:xfrm>
          <a:prstGeom prst="rect">
            <a:avLst/>
          </a:prstGeom>
          <a:gradFill>
            <a:gsLst>
              <a:gs pos="0">
                <a:srgbClr val="99A2ED">
                  <a:alpha val="53725"/>
                </a:srgbClr>
              </a:gs>
              <a:gs pos="9000">
                <a:srgbClr val="99A2ED">
                  <a:alpha val="53725"/>
                </a:srgbClr>
              </a:gs>
              <a:gs pos="99000">
                <a:schemeClr val="accent2"/>
              </a:gs>
              <a:gs pos="100000">
                <a:schemeClr val="accent2"/>
              </a:gs>
            </a:gsLst>
            <a:lin ang="14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38" name="Google Shape;138;p5"/>
          <p:cNvSpPr txBox="1">
            <a:spLocks noGrp="1"/>
          </p:cNvSpPr>
          <p:nvPr>
            <p:ph type="title"/>
          </p:nvPr>
        </p:nvSpPr>
        <p:spPr>
          <a:xfrm>
            <a:off x="1371601" y="457201"/>
            <a:ext cx="5274860" cy="1685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ill Sans"/>
              <a:buNone/>
            </a:pPr>
            <a:r>
              <a:rPr lang="en-US" sz="4000"/>
              <a:t>INFLATING + RELEASING</a:t>
            </a:r>
            <a:endParaRPr/>
          </a:p>
        </p:txBody>
      </p:sp>
      <p:sp>
        <p:nvSpPr>
          <p:cNvPr id="139" name="Google Shape;139;p5"/>
          <p:cNvSpPr txBox="1">
            <a:spLocks noGrp="1"/>
          </p:cNvSpPr>
          <p:nvPr>
            <p:ph type="body" idx="1"/>
          </p:nvPr>
        </p:nvSpPr>
        <p:spPr>
          <a:xfrm>
            <a:off x="1371600" y="2600152"/>
            <a:ext cx="5155660" cy="3145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228600" lvl="0" indent="-2540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/>
              <a:t>Discovered that we need a system to make filling and releasing the balloon easier</a:t>
            </a:r>
            <a:endParaRPr sz="2200"/>
          </a:p>
          <a:p>
            <a:pPr marL="228600" lvl="0" indent="-2540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/>
              <a:t>Helium calculations were accurate, bringing the payload up to altitude at a rate of 5 m/s</a:t>
            </a:r>
            <a:endParaRPr sz="2200"/>
          </a:p>
        </p:txBody>
      </p:sp>
      <p:pic>
        <p:nvPicPr>
          <p:cNvPr id="140" name="Google Shape;140;p5"/>
          <p:cNvPicPr preferRelativeResize="0"/>
          <p:nvPr/>
        </p:nvPicPr>
        <p:blipFill rotWithShape="1">
          <a:blip r:embed="rId3">
            <a:alphaModFix/>
          </a:blip>
          <a:srcRect l="6950" r="-1" b="-1"/>
          <a:stretch/>
        </p:blipFill>
        <p:spPr>
          <a:xfrm rot="5400000">
            <a:off x="6546378" y="861157"/>
            <a:ext cx="5745703" cy="4631141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5"/>
          <p:cNvSpPr/>
          <p:nvPr/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rgbClr val="47B1B7">
                  <a:alpha val="27843"/>
                </a:srgbClr>
              </a:gs>
              <a:gs pos="14000">
                <a:srgbClr val="47B1B7">
                  <a:alpha val="27843"/>
                </a:srgbClr>
              </a:gs>
              <a:gs pos="100000">
                <a:srgbClr val="4AB58E">
                  <a:alpha val="84705"/>
                </a:srgbClr>
              </a:gs>
            </a:gsLst>
            <a:lin ang="6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2" name="Google Shape;142;p5"/>
          <p:cNvSpPr/>
          <p:nvPr/>
        </p:nvSpPr>
        <p:spPr>
          <a:xfrm flipH="1">
            <a:off x="4038599" y="6400799"/>
            <a:ext cx="8153398" cy="456772"/>
          </a:xfrm>
          <a:prstGeom prst="rect">
            <a:avLst/>
          </a:prstGeom>
          <a:gradFill>
            <a:gsLst>
              <a:gs pos="0">
                <a:srgbClr val="99A2ED">
                  <a:alpha val="49803"/>
                </a:srgbClr>
              </a:gs>
              <a:gs pos="9000">
                <a:srgbClr val="99A2ED">
                  <a:alpha val="49803"/>
                </a:srgbClr>
              </a:gs>
              <a:gs pos="99000">
                <a:schemeClr val="accent2"/>
              </a:gs>
              <a:gs pos="100000">
                <a:schemeClr val="accent2"/>
              </a:gs>
            </a:gsLst>
            <a:lin ang="14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7"/>
          <p:cNvSpPr txBox="1">
            <a:spLocks noGrp="1"/>
          </p:cNvSpPr>
          <p:nvPr>
            <p:ph type="title"/>
          </p:nvPr>
        </p:nvSpPr>
        <p:spPr>
          <a:xfrm>
            <a:off x="1385525" y="488878"/>
            <a:ext cx="10241400" cy="12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ill Sans"/>
              <a:buNone/>
            </a:pPr>
            <a:r>
              <a:rPr lang="en-US"/>
              <a:t>WIND MEASUREMENTS</a:t>
            </a:r>
            <a:endParaRPr/>
          </a:p>
        </p:txBody>
      </p:sp>
      <p:pic>
        <p:nvPicPr>
          <p:cNvPr id="148" name="Google Shape;148;p7" descr="A picture containing outdoor, nature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21672" t="40592" r="66780" b="36634"/>
          <a:stretch/>
        </p:blipFill>
        <p:spPr>
          <a:xfrm rot="5400000">
            <a:off x="8914525" y="-200350"/>
            <a:ext cx="1833900" cy="3075300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7"/>
          <p:cNvSpPr txBox="1"/>
          <p:nvPr/>
        </p:nvSpPr>
        <p:spPr>
          <a:xfrm>
            <a:off x="740275" y="2049025"/>
            <a:ext cx="4734900" cy="3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685800" lvl="1" indent="-2413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In order to study the wind shears and gusts that enable dynamic soaring, we need accurate measurements</a:t>
            </a:r>
            <a:endParaRPr sz="20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685800" lvl="1" indent="-2413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We 3D printed a multi-directional pressure sensor for this flight test</a:t>
            </a:r>
            <a:endParaRPr sz="20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685800" lvl="1" indent="-2413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ill Sans"/>
              <a:buChar char="•"/>
            </a:pPr>
            <a:r>
              <a:rPr lang="en-US" sz="2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Ended up with a lot of inaccuracies in the data and concluded that a new system needs to be developed</a:t>
            </a:r>
            <a:endParaRPr sz="20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50" name="Google Shape;150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63475" y="2591450"/>
            <a:ext cx="4474100" cy="3368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6"/>
          <p:cNvSpPr txBox="1">
            <a:spLocks noGrp="1"/>
          </p:cNvSpPr>
          <p:nvPr>
            <p:ph type="title"/>
          </p:nvPr>
        </p:nvSpPr>
        <p:spPr>
          <a:xfrm>
            <a:off x="764700" y="253528"/>
            <a:ext cx="10241400" cy="12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ill Sans"/>
              <a:buNone/>
            </a:pPr>
            <a:r>
              <a:rPr lang="en-US"/>
              <a:t>GROUND SYSTEM TESTS</a:t>
            </a:r>
            <a:endParaRPr/>
          </a:p>
        </p:txBody>
      </p:sp>
      <p:sp>
        <p:nvSpPr>
          <p:cNvPr id="156" name="Google Shape;156;p6"/>
          <p:cNvSpPr txBox="1">
            <a:spLocks noGrp="1"/>
          </p:cNvSpPr>
          <p:nvPr>
            <p:ph type="body" idx="1"/>
          </p:nvPr>
        </p:nvSpPr>
        <p:spPr>
          <a:xfrm>
            <a:off x="764688" y="1635889"/>
            <a:ext cx="10241400" cy="39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2500"/>
          </a:bodyPr>
          <a:lstStyle/>
          <a:p>
            <a:pPr marL="228600" lvl="0" indent="-247650" algn="l" rtl="0"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 sz="2100"/>
              <a:t>The ground system code worked</a:t>
            </a:r>
            <a:endParaRPr sz="2100"/>
          </a:p>
          <a:p>
            <a:pPr marL="685800" lvl="1" indent="-247650" algn="l" rtl="0"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 sz="2100"/>
              <a:t>Live telemetry from the balloon payload</a:t>
            </a:r>
            <a:endParaRPr sz="2100"/>
          </a:p>
          <a:p>
            <a:pPr marL="228600" lvl="0" indent="-247650" algn="l" rtl="0"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 sz="2100"/>
              <a:t>The hardware took a long time to set up</a:t>
            </a:r>
            <a:endParaRPr sz="2100"/>
          </a:p>
          <a:p>
            <a:pPr marL="228600" lvl="0" indent="-247650" algn="l" rtl="0"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 sz="2100"/>
              <a:t>The antennas did not automatically</a:t>
            </a:r>
            <a:br>
              <a:rPr lang="en-US" sz="2100"/>
            </a:br>
            <a:r>
              <a:rPr lang="en-US" sz="2100"/>
              <a:t>point in the right direction</a:t>
            </a:r>
            <a:endParaRPr sz="2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/>
              <a:t>Next steps</a:t>
            </a:r>
            <a:endParaRPr sz="2100" b="1"/>
          </a:p>
          <a:p>
            <a:pPr marL="228600" lvl="0" indent="-247650" algn="l" rtl="0"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 sz="2100"/>
              <a:t>Redesign antenna pointing hardware</a:t>
            </a:r>
            <a:endParaRPr sz="2100"/>
          </a:p>
          <a:p>
            <a:pPr marL="228600" lvl="0" indent="-247650" algn="l" rtl="0"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 sz="2100"/>
              <a:t>Improve ease of assembly and use</a:t>
            </a:r>
            <a:endParaRPr sz="2100"/>
          </a:p>
          <a:p>
            <a:pPr marL="228600" lvl="0" indent="-247650" algn="l" rtl="0"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 sz="2100"/>
              <a:t>Improve code</a:t>
            </a:r>
            <a:endParaRPr sz="2100"/>
          </a:p>
          <a:p>
            <a:pPr marL="685800" lvl="1" indent="-247650" algn="l" rtl="0"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 sz="2100"/>
              <a:t>Readability</a:t>
            </a:r>
            <a:endParaRPr sz="2100"/>
          </a:p>
          <a:p>
            <a:pPr marL="685800" lvl="1" indent="-247650" algn="l" rtl="0"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 sz="2100"/>
              <a:t>Autonomy</a:t>
            </a:r>
            <a:endParaRPr sz="2100"/>
          </a:p>
        </p:txBody>
      </p:sp>
      <p:pic>
        <p:nvPicPr>
          <p:cNvPr id="157" name="Google Shape;157;p6"/>
          <p:cNvPicPr preferRelativeResize="0"/>
          <p:nvPr/>
        </p:nvPicPr>
        <p:blipFill rotWithShape="1">
          <a:blip r:embed="rId3">
            <a:alphaModFix/>
          </a:blip>
          <a:srcRect l="16671" t="3759" r="16697" b="9018"/>
          <a:stretch/>
        </p:blipFill>
        <p:spPr>
          <a:xfrm>
            <a:off x="6700200" y="1956350"/>
            <a:ext cx="5073725" cy="3638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3" name="Google Shape;163;p8"/>
          <p:cNvSpPr txBox="1">
            <a:spLocks noGrp="1"/>
          </p:cNvSpPr>
          <p:nvPr>
            <p:ph type="title"/>
          </p:nvPr>
        </p:nvSpPr>
        <p:spPr>
          <a:xfrm>
            <a:off x="840761" y="84301"/>
            <a:ext cx="5929500" cy="18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ill Sans"/>
              <a:buNone/>
            </a:pPr>
            <a:r>
              <a:rPr lang="en-US" sz="4000"/>
              <a:t>SECOND FLIGHT TEST (TETHERED)</a:t>
            </a:r>
            <a:endParaRPr/>
          </a:p>
        </p:txBody>
      </p:sp>
      <p:sp>
        <p:nvSpPr>
          <p:cNvPr id="164" name="Google Shape;164;p8"/>
          <p:cNvSpPr txBox="1">
            <a:spLocks noGrp="1"/>
          </p:cNvSpPr>
          <p:nvPr>
            <p:ph type="body" idx="1"/>
          </p:nvPr>
        </p:nvSpPr>
        <p:spPr>
          <a:xfrm>
            <a:off x="840762" y="2419081"/>
            <a:ext cx="5536500" cy="332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28600" lvl="0" indent="-2730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</a:pPr>
            <a:r>
              <a:rPr lang="en-US" sz="2500"/>
              <a:t>Testing goals:</a:t>
            </a:r>
            <a:endParaRPr sz="2500"/>
          </a:p>
          <a:p>
            <a:pPr marL="685800" lvl="1" indent="-27305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</a:pPr>
            <a:r>
              <a:rPr lang="en-US" sz="2500"/>
              <a:t>Ground system operation </a:t>
            </a:r>
            <a:endParaRPr sz="2500"/>
          </a:p>
          <a:p>
            <a:pPr marL="685800" lvl="1" indent="-27305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</a:pPr>
            <a:r>
              <a:rPr lang="en-US" sz="2500"/>
              <a:t>Telemetry connection/ground station capabilities</a:t>
            </a:r>
            <a:endParaRPr sz="2500"/>
          </a:p>
          <a:p>
            <a:pPr marL="685800" lvl="1" indent="-273050" algn="l" rtl="0">
              <a:spcBef>
                <a:spcPts val="500"/>
              </a:spcBef>
              <a:spcAft>
                <a:spcPts val="0"/>
              </a:spcAft>
              <a:buSzPts val="2500"/>
              <a:buChar char="•"/>
            </a:pPr>
            <a:r>
              <a:rPr lang="en-US" sz="2500"/>
              <a:t>Balloon housing aptitude</a:t>
            </a:r>
            <a:endParaRPr sz="2500"/>
          </a:p>
          <a:p>
            <a:pPr marL="685800" lvl="1" indent="-27305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</a:pPr>
            <a:r>
              <a:rPr lang="en-US" sz="2500"/>
              <a:t>Release mechanism capability &amp; optimal release pitch angle </a:t>
            </a:r>
            <a:endParaRPr sz="2500"/>
          </a:p>
        </p:txBody>
      </p:sp>
      <p:sp>
        <p:nvSpPr>
          <p:cNvPr id="165" name="Google Shape;165;p8"/>
          <p:cNvSpPr/>
          <p:nvPr/>
        </p:nvSpPr>
        <p:spPr>
          <a:xfrm flipH="1">
            <a:off x="0" y="6406116"/>
            <a:ext cx="12191998" cy="461774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rgbClr val="99A2ED">
                  <a:alpha val="58823"/>
                </a:srgbClr>
              </a:gs>
            </a:gsLst>
            <a:lin ang="15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66" name="Google Shape;166;p8"/>
          <p:cNvSpPr/>
          <p:nvPr/>
        </p:nvSpPr>
        <p:spPr>
          <a:xfrm flipH="1">
            <a:off x="8115300" y="6406115"/>
            <a:ext cx="4076698" cy="464399"/>
          </a:xfrm>
          <a:prstGeom prst="rect">
            <a:avLst/>
          </a:prstGeom>
          <a:gradFill>
            <a:gsLst>
              <a:gs pos="0">
                <a:srgbClr val="338946">
                  <a:alpha val="60784"/>
                </a:srgbClr>
              </a:gs>
              <a:gs pos="19000">
                <a:srgbClr val="338946">
                  <a:alpha val="60784"/>
                </a:srgbClr>
              </a:gs>
              <a:gs pos="99000">
                <a:srgbClr val="44B85E">
                  <a:alpha val="86666"/>
                </a:srgbClr>
              </a:gs>
              <a:gs pos="100000">
                <a:srgbClr val="44B85E">
                  <a:alpha val="86666"/>
                </a:srgbClr>
              </a:gs>
            </a:gsLst>
            <a:lin ang="13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67" name="Google Shape;167;p8" descr="A picture containing sky, light, outdoor, aircraf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4926" r="5327" b="-1"/>
          <a:stretch/>
        </p:blipFill>
        <p:spPr>
          <a:xfrm rot="-5400000">
            <a:off x="6944334" y="1158450"/>
            <a:ext cx="6418631" cy="407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92525" y="86500"/>
            <a:ext cx="4679299" cy="6249976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11"/>
          <p:cNvSpPr txBox="1">
            <a:spLocks noGrp="1"/>
          </p:cNvSpPr>
          <p:nvPr>
            <p:ph type="title"/>
          </p:nvPr>
        </p:nvSpPr>
        <p:spPr>
          <a:xfrm>
            <a:off x="890125" y="699950"/>
            <a:ext cx="4596600" cy="7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ill Sans"/>
              <a:buNone/>
            </a:pPr>
            <a:r>
              <a:rPr lang="en-US"/>
              <a:t>GROUND STATION</a:t>
            </a:r>
            <a:endParaRPr/>
          </a:p>
        </p:txBody>
      </p:sp>
      <p:sp>
        <p:nvSpPr>
          <p:cNvPr id="174" name="Google Shape;174;p11"/>
          <p:cNvSpPr txBox="1">
            <a:spLocks noGrp="1"/>
          </p:cNvSpPr>
          <p:nvPr>
            <p:ph type="body" idx="1"/>
          </p:nvPr>
        </p:nvSpPr>
        <p:spPr>
          <a:xfrm>
            <a:off x="890125" y="1743400"/>
            <a:ext cx="5518500" cy="39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28600" lvl="0" indent="-273050" algn="l" rtl="0">
              <a:spcBef>
                <a:spcPts val="0"/>
              </a:spcBef>
              <a:spcAft>
                <a:spcPts val="0"/>
              </a:spcAft>
              <a:buSzPts val="2700"/>
              <a:buChar char="•"/>
            </a:pPr>
            <a:r>
              <a:rPr lang="en-US" sz="2700"/>
              <a:t>Video Display</a:t>
            </a:r>
            <a:endParaRPr sz="2700"/>
          </a:p>
          <a:p>
            <a:pPr marL="685800" lvl="1" indent="-273050" algn="l" rtl="0">
              <a:spcBef>
                <a:spcPts val="0"/>
              </a:spcBef>
              <a:spcAft>
                <a:spcPts val="0"/>
              </a:spcAft>
              <a:buSzPts val="2500"/>
              <a:buChar char="•"/>
            </a:pPr>
            <a:r>
              <a:rPr lang="en-US" sz="2700"/>
              <a:t>First-person view (FPV) available</a:t>
            </a:r>
            <a:endParaRPr sz="2700"/>
          </a:p>
          <a:p>
            <a:pPr marL="6858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  <a:p>
            <a:pPr marL="228600" lvl="0" indent="-260350" algn="l" rtl="0">
              <a:spcBef>
                <a:spcPts val="0"/>
              </a:spcBef>
              <a:spcAft>
                <a:spcPts val="0"/>
              </a:spcAft>
              <a:buSzPts val="2500"/>
              <a:buChar char="•"/>
            </a:pPr>
            <a:r>
              <a:rPr lang="en-US" sz="2700"/>
              <a:t>Sailplane can be directly controlled from one or many laptops</a:t>
            </a:r>
            <a:endParaRPr sz="2700"/>
          </a:p>
          <a:p>
            <a:pPr marL="2286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  <a:p>
            <a:pPr marL="228600" lvl="0" indent="-260350" algn="l" rtl="0">
              <a:spcBef>
                <a:spcPts val="0"/>
              </a:spcBef>
              <a:spcAft>
                <a:spcPts val="0"/>
              </a:spcAft>
              <a:buSzPts val="2500"/>
              <a:buChar char="•"/>
            </a:pPr>
            <a:r>
              <a:rPr lang="en-US" sz="2700"/>
              <a:t>Still too complicated</a:t>
            </a:r>
            <a:endParaRPr sz="2700"/>
          </a:p>
          <a:p>
            <a:pPr marL="685800" lvl="1" indent="-273050" algn="l" rtl="0">
              <a:spcBef>
                <a:spcPts val="0"/>
              </a:spcBef>
              <a:spcAft>
                <a:spcPts val="0"/>
              </a:spcAft>
              <a:buSzPts val="2500"/>
              <a:buChar char="•"/>
            </a:pPr>
            <a:r>
              <a:rPr lang="en-US" sz="2700"/>
              <a:t>Setup should ideally take just a few minutes</a:t>
            </a:r>
            <a:endParaRPr sz="27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GradientRiseVTI">
  <a:themeElements>
    <a:clrScheme name="AnalogousFromLightSeedLeftStep">
      <a:dk1>
        <a:srgbClr val="000000"/>
      </a:dk1>
      <a:lt1>
        <a:srgbClr val="FFFFFF"/>
      </a:lt1>
      <a:dk2>
        <a:srgbClr val="243341"/>
      </a:dk2>
      <a:lt2>
        <a:srgbClr val="E6E8E2"/>
      </a:lt2>
      <a:accent1>
        <a:srgbClr val="9876E6"/>
      </a:accent1>
      <a:accent2>
        <a:srgbClr val="5867E1"/>
      </a:accent2>
      <a:accent3>
        <a:srgbClr val="69AAE4"/>
      </a:accent3>
      <a:accent4>
        <a:srgbClr val="47B1B7"/>
      </a:accent4>
      <a:accent5>
        <a:srgbClr val="4AB58E"/>
      </a:accent5>
      <a:accent6>
        <a:srgbClr val="44B85E"/>
      </a:accent6>
      <a:hlink>
        <a:srgbClr val="788953"/>
      </a:hlink>
      <a:folHlink>
        <a:srgbClr val="7F7F7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659</Words>
  <Application>Microsoft Macintosh PowerPoint</Application>
  <PresentationFormat>Widescreen</PresentationFormat>
  <Paragraphs>113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Arial</vt:lpstr>
      <vt:lpstr>Gill Sans</vt:lpstr>
      <vt:lpstr>GradientRiseVTI</vt:lpstr>
      <vt:lpstr>SUBORBITAL CREWLESS AERIAL VEHICLES FOR EARTH SURVEILLANCE &amp; MARS EXPLORATION</vt:lpstr>
      <vt:lpstr>PROJECT GOAL: SAILPLANES FOR MARS</vt:lpstr>
      <vt:lpstr>WHAT WE’VE BEEN DOING THIS YEAR</vt:lpstr>
      <vt:lpstr>FIRST TEST FLIGHT (NO SAILPLANE)</vt:lpstr>
      <vt:lpstr>INFLATING + RELEASING</vt:lpstr>
      <vt:lpstr>WIND MEASUREMENTS</vt:lpstr>
      <vt:lpstr>GROUND SYSTEM TESTS</vt:lpstr>
      <vt:lpstr>SECOND FLIGHT TEST (TETHERED)</vt:lpstr>
      <vt:lpstr>GROUND STATION</vt:lpstr>
      <vt:lpstr>IMPROVED  ANTENNA SYSTEM</vt:lpstr>
      <vt:lpstr>BALLOON HOUSING </vt:lpstr>
      <vt:lpstr>RELEASE MECHANISM</vt:lpstr>
      <vt:lpstr>OPTIMAL PITCH ANGLE</vt:lpstr>
      <vt:lpstr>WHAT MADDIE WILL BE WORKING ON </vt:lpstr>
      <vt:lpstr>WHAT REED WILL BE WORKING ON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SUBORBITAL CREWLESS AERIAL VEHICLES FOR EARTH SURVEILLANCE &amp; MARS EXPLORATION</dc:title>
  <dc:creator>Schiffler, Maddie - (maddieschiffler)</dc:creator>
  <cp:lastModifiedBy>Spurling, Reed Christopher - (reedcspurling)</cp:lastModifiedBy>
  <cp:revision>2</cp:revision>
  <dcterms:created xsi:type="dcterms:W3CDTF">2021-03-27T23:43:11Z</dcterms:created>
  <dcterms:modified xsi:type="dcterms:W3CDTF">2021-04-03T10:06:07Z</dcterms:modified>
</cp:coreProperties>
</file>